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7" r:id="rId22"/>
    <p:sldId id="278" r:id="rId23"/>
    <p:sldId id="279" r:id="rId24"/>
    <p:sldId id="280" r:id="rId25"/>
    <p:sldId id="281" r:id="rId26"/>
    <p:sldId id="282" r:id="rId27"/>
  </p:sldIdLst>
  <p:sldSz cx="18288000" cy="10287000"/>
  <p:notesSz cx="6858000" cy="9144000"/>
  <p:embeddedFontLst>
    <p:embeddedFont>
      <p:font typeface="Raleway Bold" pitchFamily="2" charset="0"/>
      <p:regular r:id="rId28"/>
      <p:bold r:id="rId29"/>
    </p:embeddedFont>
    <p:embeddedFont>
      <p:font typeface="Poppins Italics" panose="020B0604020202020204" charset="0"/>
      <p:regular r:id="rId30"/>
    </p:embeddedFont>
    <p:embeddedFont>
      <p:font typeface="Montserrat Classic" panose="020B0604020202020204" charset="0"/>
      <p:regular r:id="rId31"/>
    </p:embeddedFont>
    <p:embeddedFont>
      <p:font typeface="Poppins Bold" panose="020B0604020202020204" charset="0"/>
      <p:regular r:id="rId32"/>
    </p:embeddedFont>
    <p:embeddedFont>
      <p:font typeface="Open Sans" panose="020B0606030504020204" pitchFamily="34" charset="0"/>
      <p:regular r:id="rId33"/>
      <p:bold r:id="rId34"/>
      <p:italic r:id="rId35"/>
      <p:boldItalic r:id="rId36"/>
    </p:embeddedFont>
    <p:embeddedFont>
      <p:font typeface="Poppins" panose="00000500000000000000" pitchFamily="50" charset="0"/>
      <p:regular r:id="rId37"/>
    </p:embeddedFont>
    <p:embeddedFont>
      <p:font typeface="Open Sans Bold" panose="020B0806030504020204" pitchFamily="34" charset="0"/>
      <p:regular r:id="rId38"/>
      <p:bold r:id="rId39"/>
    </p:embeddedFont>
    <p:embeddedFont>
      <p:font typeface="Varela Round" panose="020B0604020202020204" charset="-79"/>
      <p:regular r:id="rId40"/>
    </p:embeddedFont>
    <p:embeddedFont>
      <p:font typeface="Calibri" panose="020F0502020204030204" pitchFamily="34" charset="0"/>
      <p:regular r:id="rId41"/>
      <p:bold r:id="rId42"/>
      <p:italic r:id="rId43"/>
      <p:boldItalic r:id="rId44"/>
    </p:embeddedFont>
    <p:embeddedFont>
      <p:font typeface="Raleway" pitchFamily="2" charset="0"/>
      <p:regular r:id="rId45"/>
      <p:bold r:id="rId46"/>
      <p:italic r:id="rId47"/>
      <p:boldItalic r:id="rId4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p:scale>
          <a:sx n="46" d="100"/>
          <a:sy n="46" d="100"/>
        </p:scale>
        <p:origin x="1186" y="52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2.fntdata"/><Relationship Id="rId21" Type="http://schemas.openxmlformats.org/officeDocument/2006/relationships/slide" Target="slides/slide20.xml"/><Relationship Id="rId34" Type="http://schemas.openxmlformats.org/officeDocument/2006/relationships/font" Target="fonts/font7.fntdata"/><Relationship Id="rId42" Type="http://schemas.openxmlformats.org/officeDocument/2006/relationships/font" Target="fonts/font15.fntdata"/><Relationship Id="rId47" Type="http://schemas.openxmlformats.org/officeDocument/2006/relationships/font" Target="fonts/font20.fntdata"/><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2.fntdata"/><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37" Type="http://schemas.openxmlformats.org/officeDocument/2006/relationships/font" Target="fonts/font10.fntdata"/><Relationship Id="rId40" Type="http://schemas.openxmlformats.org/officeDocument/2006/relationships/font" Target="fonts/font13.fntdata"/><Relationship Id="rId45" Type="http://schemas.openxmlformats.org/officeDocument/2006/relationships/font" Target="fonts/font1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font" Target="fonts/font9.fntdata"/><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4" Type="http://schemas.openxmlformats.org/officeDocument/2006/relationships/font" Target="fonts/font17.fntdata"/><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3.fntdata"/><Relationship Id="rId35" Type="http://schemas.openxmlformats.org/officeDocument/2006/relationships/font" Target="fonts/font8.fntdata"/><Relationship Id="rId43" Type="http://schemas.openxmlformats.org/officeDocument/2006/relationships/font" Target="fonts/font16.fntdata"/><Relationship Id="rId48" Type="http://schemas.openxmlformats.org/officeDocument/2006/relationships/font" Target="fonts/font21.fntdata"/><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6.fntdata"/><Relationship Id="rId38" Type="http://schemas.openxmlformats.org/officeDocument/2006/relationships/font" Target="fonts/font11.fntdata"/><Relationship Id="rId46" Type="http://schemas.openxmlformats.org/officeDocument/2006/relationships/font" Target="fonts/font19.fntdata"/><Relationship Id="rId20" Type="http://schemas.openxmlformats.org/officeDocument/2006/relationships/slide" Target="slides/slide19.xml"/><Relationship Id="rId41" Type="http://schemas.openxmlformats.org/officeDocument/2006/relationships/font" Target="fonts/font14.fntdata"/><Relationship Id="rId1" Type="http://schemas.openxmlformats.org/officeDocument/2006/relationships/slideMaster" Target="slideMasters/slideMaster1.xml"/><Relationship Id="rId6"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12/26/2023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12/26/2023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12/26/2023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12/26/2023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12/26/2023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12/26/2023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12/26/2023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12/26/2023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12/26/2023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7"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png"/><Relationship Id="rId11" Type="http://schemas.openxmlformats.org/officeDocument/2006/relationships/image" Target="../media/image8.svg"/><Relationship Id="rId5" Type="http://schemas.openxmlformats.org/officeDocument/2006/relationships/image" Target="../media/image2.png"/><Relationship Id="rId10" Type="http://schemas.openxmlformats.org/officeDocument/2006/relationships/image" Target="../media/image6.png"/><Relationship Id="rId4" Type="http://schemas.openxmlformats.org/officeDocument/2006/relationships/image" Target="../media/image3.svg"/><Relationship Id="rId9" Type="http://schemas.openxmlformats.org/officeDocument/2006/relationships/image" Target="../media/image6.svg"/></Relationships>
</file>

<file path=ppt/slides/_rels/slide10.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41.svg"/><Relationship Id="rId2" Type="http://schemas.openxmlformats.org/officeDocument/2006/relationships/image" Target="../media/image26.png"/><Relationship Id="rId1" Type="http://schemas.openxmlformats.org/officeDocument/2006/relationships/slideLayout" Target="../slideLayouts/slideLayout7.xml"/><Relationship Id="rId5" Type="http://schemas.openxmlformats.org/officeDocument/2006/relationships/image" Target="../media/image39.svg"/><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25.png"/><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25.png"/><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14.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41.svg"/><Relationship Id="rId2" Type="http://schemas.openxmlformats.org/officeDocument/2006/relationships/image" Target="../media/image26.png"/><Relationship Id="rId1" Type="http://schemas.openxmlformats.org/officeDocument/2006/relationships/slideLayout" Target="../slideLayouts/slideLayout7.xml"/><Relationship Id="rId5" Type="http://schemas.openxmlformats.org/officeDocument/2006/relationships/image" Target="../media/image39.svg"/><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46.svg"/><Relationship Id="rId7" Type="http://schemas.openxmlformats.org/officeDocument/2006/relationships/image" Target="../media/image50.svg"/><Relationship Id="rId2"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32.png"/><Relationship Id="rId11" Type="http://schemas.openxmlformats.org/officeDocument/2006/relationships/image" Target="../media/image39.svg"/><Relationship Id="rId5" Type="http://schemas.openxmlformats.org/officeDocument/2006/relationships/image" Target="../media/image48.svg"/><Relationship Id="rId10" Type="http://schemas.openxmlformats.org/officeDocument/2006/relationships/image" Target="../media/image25.png"/><Relationship Id="rId4" Type="http://schemas.openxmlformats.org/officeDocument/2006/relationships/image" Target="../media/image31.png"/><Relationship Id="rId9" Type="http://schemas.openxmlformats.org/officeDocument/2006/relationships/image" Target="../media/image52.svg"/></Relationships>
</file>

<file path=ppt/slides/_rels/slide19.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46.svg"/><Relationship Id="rId7" Type="http://schemas.openxmlformats.org/officeDocument/2006/relationships/image" Target="../media/image50.svg"/><Relationship Id="rId2"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32.png"/><Relationship Id="rId11" Type="http://schemas.openxmlformats.org/officeDocument/2006/relationships/image" Target="../media/image39.svg"/><Relationship Id="rId5" Type="http://schemas.openxmlformats.org/officeDocument/2006/relationships/image" Target="../media/image48.svg"/><Relationship Id="rId10" Type="http://schemas.openxmlformats.org/officeDocument/2006/relationships/image" Target="../media/image25.png"/><Relationship Id="rId4" Type="http://schemas.openxmlformats.org/officeDocument/2006/relationships/image" Target="../media/image31.png"/><Relationship Id="rId9" Type="http://schemas.openxmlformats.org/officeDocument/2006/relationships/image" Target="../media/image52.svg"/></Relationships>
</file>

<file path=ppt/slides/_rels/slide2.xml.rels><?xml version="1.0" encoding="UTF-8" standalone="yes"?>
<Relationships xmlns="http://schemas.openxmlformats.org/package/2006/relationships"><Relationship Id="rId3" Type="http://schemas.openxmlformats.org/officeDocument/2006/relationships/image" Target="../media/image8.jpeg"/><Relationship Id="rId7" Type="http://schemas.openxmlformats.org/officeDocument/2006/relationships/hyperlink" Target="https://www.statista.com/statistics/736176/top-healthcare-system-issues-in-canada/" TargetMode="External"/><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0.jpeg"/><Relationship Id="rId5" Type="http://schemas.openxmlformats.org/officeDocument/2006/relationships/image" Target="../media/image14.svg"/><Relationship Id="rId4" Type="http://schemas.openxmlformats.org/officeDocument/2006/relationships/image" Target="../media/image9.png"/></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4.png"/><Relationship Id="rId1" Type="http://schemas.openxmlformats.org/officeDocument/2006/relationships/slideLayout" Target="../slideLayouts/slideLayout7.xml"/><Relationship Id="rId4" Type="http://schemas.openxmlformats.org/officeDocument/2006/relationships/image" Target="../media/image39.svg"/></Relationships>
</file>

<file path=ppt/slides/_rels/slide21.xml.rels><?xml version="1.0" encoding="UTF-8" standalone="yes"?>
<Relationships xmlns="http://schemas.openxmlformats.org/package/2006/relationships"><Relationship Id="rId3" Type="http://schemas.openxmlformats.org/officeDocument/2006/relationships/image" Target="../media/image390.svg"/><Relationship Id="rId2" Type="http://schemas.openxmlformats.org/officeDocument/2006/relationships/image" Target="../media/image25.png"/><Relationship Id="rId1" Type="http://schemas.openxmlformats.org/officeDocument/2006/relationships/slideLayout" Target="../slideLayouts/slideLayout7.xml"/><Relationship Id="rId5" Type="http://schemas.openxmlformats.org/officeDocument/2006/relationships/image" Target="../media/image36.png"/><Relationship Id="rId4" Type="http://schemas.openxmlformats.org/officeDocument/2006/relationships/image" Target="../media/image35.png"/></Relationships>
</file>

<file path=ppt/slides/_rels/slide22.xml.rels><?xml version="1.0" encoding="UTF-8" standalone="yes"?>
<Relationships xmlns="http://schemas.openxmlformats.org/package/2006/relationships"><Relationship Id="rId3" Type="http://schemas.openxmlformats.org/officeDocument/2006/relationships/image" Target="../media/image350.svg"/><Relationship Id="rId7" Type="http://schemas.openxmlformats.org/officeDocument/2006/relationships/image" Target="../media/image37.png"/><Relationship Id="rId2"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hyperlink" Target="https://www.grandviewresearch.com/industry-analysis/telemedicine-industry" TargetMode="External"/><Relationship Id="rId5" Type="http://schemas.openxmlformats.org/officeDocument/2006/relationships/image" Target="../media/image390.svg"/><Relationship Id="rId4" Type="http://schemas.openxmlformats.org/officeDocument/2006/relationships/image" Target="../media/image25.png"/></Relationships>
</file>

<file path=ppt/slides/_rels/slide23.xml.rels><?xml version="1.0" encoding="UTF-8" standalone="yes"?>
<Relationships xmlns="http://schemas.openxmlformats.org/package/2006/relationships"><Relationship Id="rId3" Type="http://schemas.openxmlformats.org/officeDocument/2006/relationships/image" Target="../media/image350.svg"/><Relationship Id="rId7" Type="http://schemas.openxmlformats.org/officeDocument/2006/relationships/image" Target="../media/image38.png"/><Relationship Id="rId2"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hyperlink" Target="https://www.insights10.com/report/canada-digital-health-market-analysis/" TargetMode="External"/><Relationship Id="rId5" Type="http://schemas.openxmlformats.org/officeDocument/2006/relationships/image" Target="../media/image390.svg"/><Relationship Id="rId4" Type="http://schemas.openxmlformats.org/officeDocument/2006/relationships/image" Target="../media/image25.png"/></Relationships>
</file>

<file path=ppt/slides/_rels/slide24.xml.rels><?xml version="1.0" encoding="UTF-8" standalone="yes"?>
<Relationships xmlns="http://schemas.openxmlformats.org/package/2006/relationships"><Relationship Id="rId3" Type="http://schemas.openxmlformats.org/officeDocument/2006/relationships/image" Target="../media/image390.svg"/><Relationship Id="rId2" Type="http://schemas.openxmlformats.org/officeDocument/2006/relationships/image" Target="../media/image25.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25.xml.rels><?xml version="1.0" encoding="UTF-8" standalone="yes"?>
<Relationships xmlns="http://schemas.openxmlformats.org/package/2006/relationships"><Relationship Id="rId3" Type="http://schemas.openxmlformats.org/officeDocument/2006/relationships/image" Target="../media/image480.svg"/><Relationship Id="rId2" Type="http://schemas.openxmlformats.org/officeDocument/2006/relationships/image" Target="../media/image31.png"/><Relationship Id="rId1" Type="http://schemas.openxmlformats.org/officeDocument/2006/relationships/slideLayout" Target="../slideLayouts/slideLayout7.xml"/><Relationship Id="rId6" Type="http://schemas.openxmlformats.org/officeDocument/2006/relationships/image" Target="../media/image40.png"/><Relationship Id="rId5" Type="http://schemas.openxmlformats.org/officeDocument/2006/relationships/image" Target="../media/image390.svg"/><Relationship Id="rId4" Type="http://schemas.openxmlformats.org/officeDocument/2006/relationships/image" Target="../media/image25.png"/></Relationships>
</file>

<file path=ppt/slides/_rels/slide2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 Id="rId5" Type="http://schemas.openxmlformats.org/officeDocument/2006/relationships/image" Target="../media/image64.svg"/><Relationship Id="rId4" Type="http://schemas.openxmlformats.org/officeDocument/2006/relationships/image" Target="../media/image43.png"/></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hyperlink" Target="https://sites.research.google/med-palm/" TargetMode="External"/><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9.svg"/><Relationship Id="rId5" Type="http://schemas.openxmlformats.org/officeDocument/2006/relationships/image" Target="../media/image12.png"/><Relationship Id="rId4" Type="http://schemas.openxmlformats.org/officeDocument/2006/relationships/image" Target="../media/image17.svg"/></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22.svg"/></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5" Type="http://schemas.openxmlformats.org/officeDocument/2006/relationships/image" Target="../media/image26.svg"/><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9.sv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9.png"/><Relationship Id="rId4" Type="http://schemas.openxmlformats.org/officeDocument/2006/relationships/image" Target="../media/image17.svg"/></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 Id="rId6" Type="http://schemas.openxmlformats.org/officeDocument/2006/relationships/image" Target="../media/image33.svg"/><Relationship Id="rId5" Type="http://schemas.openxmlformats.org/officeDocument/2006/relationships/image" Target="../media/image22.png"/><Relationship Id="rId4" Type="http://schemas.openxmlformats.org/officeDocument/2006/relationships/image" Target="../media/image31.svg"/></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0.png"/><Relationship Id="rId1" Type="http://schemas.openxmlformats.org/officeDocument/2006/relationships/slideLayout" Target="../slideLayouts/slideLayout7.xml"/><Relationship Id="rId6" Type="http://schemas.openxmlformats.org/officeDocument/2006/relationships/image" Target="../media/image37.svg"/><Relationship Id="rId5" Type="http://schemas.openxmlformats.org/officeDocument/2006/relationships/image" Target="../media/image24.png"/><Relationship Id="rId4" Type="http://schemas.openxmlformats.org/officeDocument/2006/relationships/image" Target="../media/image35.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81919" y="-397321"/>
            <a:ext cx="18677827" cy="10842470"/>
            <a:chOff x="0" y="0"/>
            <a:chExt cx="3389829" cy="1967794"/>
          </a:xfrm>
        </p:grpSpPr>
        <p:sp>
          <p:nvSpPr>
            <p:cNvPr id="3" name="Freeform 3"/>
            <p:cNvSpPr/>
            <p:nvPr/>
          </p:nvSpPr>
          <p:spPr>
            <a:xfrm>
              <a:off x="0" y="0"/>
              <a:ext cx="3389829" cy="1967794"/>
            </a:xfrm>
            <a:custGeom>
              <a:avLst/>
              <a:gdLst/>
              <a:ahLst/>
              <a:cxnLst/>
              <a:rect l="l" t="t" r="r" b="b"/>
              <a:pathLst>
                <a:path w="3389829" h="1967794">
                  <a:moveTo>
                    <a:pt x="0" y="0"/>
                  </a:moveTo>
                  <a:lnTo>
                    <a:pt x="3389829" y="0"/>
                  </a:lnTo>
                  <a:lnTo>
                    <a:pt x="3389829" y="1967794"/>
                  </a:lnTo>
                  <a:lnTo>
                    <a:pt x="0" y="1967794"/>
                  </a:lnTo>
                  <a:close/>
                </a:path>
              </a:pathLst>
            </a:custGeom>
            <a:solidFill>
              <a:srgbClr val="1279FA"/>
            </a:solidFill>
          </p:spPr>
        </p:sp>
      </p:grpSp>
      <p:grpSp>
        <p:nvGrpSpPr>
          <p:cNvPr id="4" name="Group 4"/>
          <p:cNvGrpSpPr/>
          <p:nvPr/>
        </p:nvGrpSpPr>
        <p:grpSpPr>
          <a:xfrm>
            <a:off x="9852454" y="4304117"/>
            <a:ext cx="8043204" cy="5982883"/>
            <a:chOff x="0" y="0"/>
            <a:chExt cx="2387902" cy="1776225"/>
          </a:xfrm>
        </p:grpSpPr>
        <p:sp>
          <p:nvSpPr>
            <p:cNvPr id="5" name="Freeform 5"/>
            <p:cNvSpPr/>
            <p:nvPr/>
          </p:nvSpPr>
          <p:spPr>
            <a:xfrm>
              <a:off x="0" y="0"/>
              <a:ext cx="2387902" cy="1776225"/>
            </a:xfrm>
            <a:custGeom>
              <a:avLst/>
              <a:gdLst/>
              <a:ahLst/>
              <a:cxnLst/>
              <a:rect l="l" t="t" r="r" b="b"/>
              <a:pathLst>
                <a:path w="2387902" h="1776225">
                  <a:moveTo>
                    <a:pt x="0" y="0"/>
                  </a:moveTo>
                  <a:lnTo>
                    <a:pt x="2387902" y="0"/>
                  </a:lnTo>
                  <a:lnTo>
                    <a:pt x="2387902" y="1776225"/>
                  </a:lnTo>
                  <a:lnTo>
                    <a:pt x="0" y="1776225"/>
                  </a:lnTo>
                  <a:close/>
                </a:path>
              </a:pathLst>
            </a:custGeom>
            <a:solidFill>
              <a:srgbClr val="FFFFFF">
                <a:alpha val="9804"/>
              </a:srgbClr>
            </a:solidFill>
          </p:spPr>
        </p:sp>
      </p:grpSp>
      <p:grpSp>
        <p:nvGrpSpPr>
          <p:cNvPr id="7" name="Group 7"/>
          <p:cNvGrpSpPr/>
          <p:nvPr/>
        </p:nvGrpSpPr>
        <p:grpSpPr>
          <a:xfrm>
            <a:off x="8584298" y="3696339"/>
            <a:ext cx="3522773" cy="1215555"/>
            <a:chOff x="0" y="0"/>
            <a:chExt cx="1913890" cy="660400"/>
          </a:xfrm>
        </p:grpSpPr>
        <p:sp>
          <p:nvSpPr>
            <p:cNvPr id="8" name="Freeform 8"/>
            <p:cNvSpPr/>
            <p:nvPr/>
          </p:nvSpPr>
          <p:spPr>
            <a:xfrm>
              <a:off x="0" y="0"/>
              <a:ext cx="1913890" cy="660400"/>
            </a:xfrm>
            <a:custGeom>
              <a:avLst/>
              <a:gdLst/>
              <a:ahLst/>
              <a:cxnLst/>
              <a:rect l="l" t="t" r="r" b="b"/>
              <a:pathLst>
                <a:path w="1913890" h="660400">
                  <a:moveTo>
                    <a:pt x="1789430" y="660400"/>
                  </a:moveTo>
                  <a:lnTo>
                    <a:pt x="124460" y="660400"/>
                  </a:lnTo>
                  <a:cubicBezTo>
                    <a:pt x="55880" y="660400"/>
                    <a:pt x="0" y="604520"/>
                    <a:pt x="0" y="535940"/>
                  </a:cubicBezTo>
                  <a:lnTo>
                    <a:pt x="0" y="124460"/>
                  </a:lnTo>
                  <a:cubicBezTo>
                    <a:pt x="0" y="55880"/>
                    <a:pt x="55880" y="0"/>
                    <a:pt x="124460" y="0"/>
                  </a:cubicBezTo>
                  <a:lnTo>
                    <a:pt x="1789430" y="0"/>
                  </a:lnTo>
                  <a:cubicBezTo>
                    <a:pt x="1858010" y="0"/>
                    <a:pt x="1913890" y="55880"/>
                    <a:pt x="1913890" y="124460"/>
                  </a:cubicBezTo>
                  <a:lnTo>
                    <a:pt x="1913890" y="535940"/>
                  </a:lnTo>
                  <a:cubicBezTo>
                    <a:pt x="1913890" y="604520"/>
                    <a:pt x="1858010" y="660400"/>
                    <a:pt x="1789430" y="660400"/>
                  </a:cubicBezTo>
                  <a:close/>
                </a:path>
              </a:pathLst>
            </a:custGeom>
            <a:solidFill>
              <a:srgbClr val="59A0FA"/>
            </a:solidFill>
          </p:spPr>
        </p:sp>
      </p:grpSp>
      <p:sp>
        <p:nvSpPr>
          <p:cNvPr id="9" name="Freeform 9"/>
          <p:cNvSpPr/>
          <p:nvPr/>
        </p:nvSpPr>
        <p:spPr>
          <a:xfrm>
            <a:off x="9676768" y="4151533"/>
            <a:ext cx="320807" cy="305167"/>
          </a:xfrm>
          <a:custGeom>
            <a:avLst/>
            <a:gdLst/>
            <a:ahLst/>
            <a:cxnLst/>
            <a:rect l="l" t="t" r="r" b="b"/>
            <a:pathLst>
              <a:path w="320807" h="305167">
                <a:moveTo>
                  <a:pt x="0" y="0"/>
                </a:moveTo>
                <a:lnTo>
                  <a:pt x="320807" y="0"/>
                </a:lnTo>
                <a:lnTo>
                  <a:pt x="320807" y="305167"/>
                </a:lnTo>
                <a:lnTo>
                  <a:pt x="0" y="305167"/>
                </a:lnTo>
                <a:lnTo>
                  <a:pt x="0" y="0"/>
                </a:lnTo>
                <a:close/>
              </a:path>
            </a:pathLst>
          </a:custGeom>
          <a:blipFill>
            <a:blip r:embed="rId2">
              <a:extLst>
                <a:ext uri="{96DAC541-7B7A-43D3-8B79-37D633B846F1}">
                  <asvg:svgBlip xmlns="" xmlns:asvg="http://schemas.microsoft.com/office/drawing/2016/SVG/main" r:embed="rId4"/>
                </a:ext>
              </a:extLst>
            </a:blip>
            <a:stretch>
              <a:fillRect/>
            </a:stretch>
          </a:blipFill>
        </p:spPr>
      </p:sp>
      <p:sp>
        <p:nvSpPr>
          <p:cNvPr id="10" name="Freeform 10"/>
          <p:cNvSpPr/>
          <p:nvPr/>
        </p:nvSpPr>
        <p:spPr>
          <a:xfrm>
            <a:off x="2734593" y="278455"/>
            <a:ext cx="9918781" cy="10927495"/>
          </a:xfrm>
          <a:custGeom>
            <a:avLst/>
            <a:gdLst/>
            <a:ahLst/>
            <a:cxnLst/>
            <a:rect l="l" t="t" r="r" b="b"/>
            <a:pathLst>
              <a:path w="9918781" h="10927495">
                <a:moveTo>
                  <a:pt x="0" y="0"/>
                </a:moveTo>
                <a:lnTo>
                  <a:pt x="9918781" y="0"/>
                </a:lnTo>
                <a:lnTo>
                  <a:pt x="9918781" y="10927495"/>
                </a:lnTo>
                <a:lnTo>
                  <a:pt x="0" y="10927495"/>
                </a:lnTo>
                <a:lnTo>
                  <a:pt x="0" y="0"/>
                </a:lnTo>
                <a:close/>
              </a:path>
            </a:pathLst>
          </a:custGeom>
          <a:blipFill>
            <a:blip r:embed="rId5">
              <a:alphaModFix amt="58000"/>
            </a:blip>
            <a:stretch>
              <a:fillRect l="-10169"/>
            </a:stretch>
          </a:blipFill>
        </p:spPr>
      </p:sp>
      <p:sp>
        <p:nvSpPr>
          <p:cNvPr id="11" name="Freeform 11"/>
          <p:cNvSpPr/>
          <p:nvPr/>
        </p:nvSpPr>
        <p:spPr>
          <a:xfrm>
            <a:off x="10109315" y="4151533"/>
            <a:ext cx="320807" cy="305167"/>
          </a:xfrm>
          <a:custGeom>
            <a:avLst/>
            <a:gdLst/>
            <a:ahLst/>
            <a:cxnLst/>
            <a:rect l="l" t="t" r="r" b="b"/>
            <a:pathLst>
              <a:path w="320807" h="305167">
                <a:moveTo>
                  <a:pt x="0" y="0"/>
                </a:moveTo>
                <a:lnTo>
                  <a:pt x="320806" y="0"/>
                </a:lnTo>
                <a:lnTo>
                  <a:pt x="320806" y="305167"/>
                </a:lnTo>
                <a:lnTo>
                  <a:pt x="0" y="305167"/>
                </a:lnTo>
                <a:lnTo>
                  <a:pt x="0" y="0"/>
                </a:lnTo>
                <a:close/>
              </a:path>
            </a:pathLst>
          </a:custGeom>
          <a:blipFill>
            <a:blip r:embed="rId2">
              <a:extLst>
                <a:ext uri="{96DAC541-7B7A-43D3-8B79-37D633B846F1}">
                  <asvg:svgBlip xmlns="" xmlns:asvg="http://schemas.microsoft.com/office/drawing/2016/SVG/main" r:embed="rId4"/>
                </a:ext>
              </a:extLst>
            </a:blip>
            <a:stretch>
              <a:fillRect/>
            </a:stretch>
          </a:blipFill>
        </p:spPr>
      </p:sp>
      <p:sp>
        <p:nvSpPr>
          <p:cNvPr id="12" name="Freeform 12"/>
          <p:cNvSpPr/>
          <p:nvPr/>
        </p:nvSpPr>
        <p:spPr>
          <a:xfrm>
            <a:off x="10541861" y="4151533"/>
            <a:ext cx="320807" cy="305167"/>
          </a:xfrm>
          <a:custGeom>
            <a:avLst/>
            <a:gdLst/>
            <a:ahLst/>
            <a:cxnLst/>
            <a:rect l="l" t="t" r="r" b="b"/>
            <a:pathLst>
              <a:path w="320807" h="305167">
                <a:moveTo>
                  <a:pt x="0" y="0"/>
                </a:moveTo>
                <a:lnTo>
                  <a:pt x="320807" y="0"/>
                </a:lnTo>
                <a:lnTo>
                  <a:pt x="320807" y="305167"/>
                </a:lnTo>
                <a:lnTo>
                  <a:pt x="0" y="305167"/>
                </a:lnTo>
                <a:lnTo>
                  <a:pt x="0" y="0"/>
                </a:lnTo>
                <a:close/>
              </a:path>
            </a:pathLst>
          </a:custGeom>
          <a:blipFill>
            <a:blip r:embed="rId2">
              <a:extLst>
                <a:ext uri="{96DAC541-7B7A-43D3-8B79-37D633B846F1}">
                  <asvg:svgBlip xmlns="" xmlns:asvg="http://schemas.microsoft.com/office/drawing/2016/SVG/main" r:embed="rId4"/>
                </a:ext>
              </a:extLst>
            </a:blip>
            <a:stretch>
              <a:fillRect/>
            </a:stretch>
          </a:blipFill>
        </p:spPr>
      </p:sp>
      <p:sp>
        <p:nvSpPr>
          <p:cNvPr id="13" name="Freeform 13"/>
          <p:cNvSpPr/>
          <p:nvPr/>
        </p:nvSpPr>
        <p:spPr>
          <a:xfrm>
            <a:off x="10974407" y="4151533"/>
            <a:ext cx="320807" cy="305167"/>
          </a:xfrm>
          <a:custGeom>
            <a:avLst/>
            <a:gdLst/>
            <a:ahLst/>
            <a:cxnLst/>
            <a:rect l="l" t="t" r="r" b="b"/>
            <a:pathLst>
              <a:path w="320807" h="305167">
                <a:moveTo>
                  <a:pt x="0" y="0"/>
                </a:moveTo>
                <a:lnTo>
                  <a:pt x="320807" y="0"/>
                </a:lnTo>
                <a:lnTo>
                  <a:pt x="320807" y="305167"/>
                </a:lnTo>
                <a:lnTo>
                  <a:pt x="0" y="305167"/>
                </a:lnTo>
                <a:lnTo>
                  <a:pt x="0" y="0"/>
                </a:lnTo>
                <a:close/>
              </a:path>
            </a:pathLst>
          </a:custGeom>
          <a:blipFill>
            <a:blip r:embed="rId2">
              <a:extLst>
                <a:ext uri="{96DAC541-7B7A-43D3-8B79-37D633B846F1}">
                  <asvg:svgBlip xmlns="" xmlns:asvg="http://schemas.microsoft.com/office/drawing/2016/SVG/main" r:embed="rId4"/>
                </a:ext>
              </a:extLst>
            </a:blip>
            <a:stretch>
              <a:fillRect/>
            </a:stretch>
          </a:blipFill>
        </p:spPr>
      </p:sp>
      <p:sp>
        <p:nvSpPr>
          <p:cNvPr id="14" name="Freeform 14"/>
          <p:cNvSpPr/>
          <p:nvPr/>
        </p:nvSpPr>
        <p:spPr>
          <a:xfrm>
            <a:off x="11406953" y="4151533"/>
            <a:ext cx="320807" cy="305167"/>
          </a:xfrm>
          <a:custGeom>
            <a:avLst/>
            <a:gdLst/>
            <a:ahLst/>
            <a:cxnLst/>
            <a:rect l="l" t="t" r="r" b="b"/>
            <a:pathLst>
              <a:path w="320807" h="305167">
                <a:moveTo>
                  <a:pt x="0" y="0"/>
                </a:moveTo>
                <a:lnTo>
                  <a:pt x="320807" y="0"/>
                </a:lnTo>
                <a:lnTo>
                  <a:pt x="320807" y="305167"/>
                </a:lnTo>
                <a:lnTo>
                  <a:pt x="0" y="305167"/>
                </a:lnTo>
                <a:lnTo>
                  <a:pt x="0" y="0"/>
                </a:lnTo>
                <a:close/>
              </a:path>
            </a:pathLst>
          </a:custGeom>
          <a:blipFill>
            <a:blip r:embed="rId2">
              <a:extLst>
                <a:ext uri="{96DAC541-7B7A-43D3-8B79-37D633B846F1}">
                  <asvg:svgBlip xmlns="" xmlns:asvg="http://schemas.microsoft.com/office/drawing/2016/SVG/main" r:embed="rId4"/>
                </a:ext>
              </a:extLst>
            </a:blip>
            <a:stretch>
              <a:fillRect/>
            </a:stretch>
          </a:blipFill>
        </p:spPr>
      </p:sp>
      <p:sp>
        <p:nvSpPr>
          <p:cNvPr id="29" name="TextBox 29"/>
          <p:cNvSpPr txBox="1"/>
          <p:nvPr/>
        </p:nvSpPr>
        <p:spPr>
          <a:xfrm>
            <a:off x="8919595" y="3970716"/>
            <a:ext cx="513822" cy="542976"/>
          </a:xfrm>
          <a:prstGeom prst="rect">
            <a:avLst/>
          </a:prstGeom>
        </p:spPr>
        <p:txBody>
          <a:bodyPr lIns="0" tIns="0" rIns="0" bIns="0" rtlCol="0" anchor="t">
            <a:spAutoFit/>
          </a:bodyPr>
          <a:lstStyle/>
          <a:p>
            <a:pPr>
              <a:lnSpc>
                <a:spcPts val="4423"/>
              </a:lnSpc>
            </a:pPr>
            <a:r>
              <a:rPr lang="en-US" sz="2764">
                <a:solidFill>
                  <a:srgbClr val="FFFFFF"/>
                </a:solidFill>
                <a:latin typeface="Raleway Bold"/>
              </a:rPr>
              <a:t>5.0</a:t>
            </a:r>
          </a:p>
        </p:txBody>
      </p:sp>
      <p:sp>
        <p:nvSpPr>
          <p:cNvPr id="32" name="TextBox 32"/>
          <p:cNvSpPr txBox="1"/>
          <p:nvPr/>
        </p:nvSpPr>
        <p:spPr>
          <a:xfrm>
            <a:off x="805022" y="2877322"/>
            <a:ext cx="8128796" cy="1484887"/>
          </a:xfrm>
          <a:prstGeom prst="rect">
            <a:avLst/>
          </a:prstGeom>
        </p:spPr>
        <p:txBody>
          <a:bodyPr lIns="0" tIns="0" rIns="0" bIns="0" rtlCol="0" anchor="t">
            <a:spAutoFit/>
          </a:bodyPr>
          <a:lstStyle/>
          <a:p>
            <a:pPr>
              <a:lnSpc>
                <a:spcPts val="11605"/>
              </a:lnSpc>
            </a:pPr>
            <a:r>
              <a:rPr lang="en-US" sz="8289">
                <a:solidFill>
                  <a:srgbClr val="FFFFFF"/>
                </a:solidFill>
                <a:latin typeface="Poppins"/>
              </a:rPr>
              <a:t>Introducing</a:t>
            </a:r>
          </a:p>
        </p:txBody>
      </p:sp>
      <p:sp>
        <p:nvSpPr>
          <p:cNvPr id="33" name="TextBox 33"/>
          <p:cNvSpPr txBox="1"/>
          <p:nvPr/>
        </p:nvSpPr>
        <p:spPr>
          <a:xfrm>
            <a:off x="848383" y="4437083"/>
            <a:ext cx="6834347" cy="1384995"/>
          </a:xfrm>
          <a:prstGeom prst="rect">
            <a:avLst/>
          </a:prstGeom>
        </p:spPr>
        <p:txBody>
          <a:bodyPr wrap="square" lIns="0" tIns="0" rIns="0" bIns="0" rtlCol="0" anchor="t">
            <a:spAutoFit/>
          </a:bodyPr>
          <a:lstStyle/>
          <a:p>
            <a:r>
              <a:rPr lang="en-GB" sz="2250" dirty="0">
                <a:solidFill>
                  <a:schemeClr val="bg1"/>
                </a:solidFill>
                <a:latin typeface="Raleway" pitchFamily="2" charset="0"/>
              </a:rPr>
              <a:t>24/7 healthcare at your fingertips: Access a blend of AI-powered medical assistance and qualified doctors round the clock for comprehensive and immediate health </a:t>
            </a:r>
            <a:r>
              <a:rPr lang="en-GB" sz="2250" dirty="0" smtClean="0">
                <a:solidFill>
                  <a:schemeClr val="bg1"/>
                </a:solidFill>
                <a:latin typeface="Raleway" pitchFamily="2" charset="0"/>
              </a:rPr>
              <a:t>support.</a:t>
            </a:r>
            <a:endParaRPr lang="en-US" sz="2250" dirty="0">
              <a:solidFill>
                <a:schemeClr val="bg1"/>
              </a:solidFill>
              <a:latin typeface="Raleway" pitchFamily="2" charset="0"/>
            </a:endParaRPr>
          </a:p>
        </p:txBody>
      </p:sp>
      <p:sp>
        <p:nvSpPr>
          <p:cNvPr id="34" name="TextBox 34"/>
          <p:cNvSpPr txBox="1"/>
          <p:nvPr/>
        </p:nvSpPr>
        <p:spPr>
          <a:xfrm>
            <a:off x="868065" y="6570683"/>
            <a:ext cx="3847378" cy="378754"/>
          </a:xfrm>
          <a:prstGeom prst="rect">
            <a:avLst/>
          </a:prstGeom>
        </p:spPr>
        <p:txBody>
          <a:bodyPr lIns="0" tIns="0" rIns="0" bIns="0" rtlCol="0" anchor="t">
            <a:spAutoFit/>
          </a:bodyPr>
          <a:lstStyle/>
          <a:p>
            <a:pPr>
              <a:lnSpc>
                <a:spcPts val="3148"/>
              </a:lnSpc>
            </a:pPr>
            <a:r>
              <a:rPr lang="en-US" sz="2248" dirty="0">
                <a:solidFill>
                  <a:srgbClr val="FFFFFF"/>
                </a:solidFill>
                <a:latin typeface="Raleway Bold"/>
              </a:rPr>
              <a:t>Qualified Doctors</a:t>
            </a:r>
          </a:p>
        </p:txBody>
      </p:sp>
      <p:sp>
        <p:nvSpPr>
          <p:cNvPr id="36" name="TextBox 36"/>
          <p:cNvSpPr txBox="1"/>
          <p:nvPr/>
        </p:nvSpPr>
        <p:spPr>
          <a:xfrm>
            <a:off x="868065" y="7997346"/>
            <a:ext cx="3847378" cy="378754"/>
          </a:xfrm>
          <a:prstGeom prst="rect">
            <a:avLst/>
          </a:prstGeom>
        </p:spPr>
        <p:txBody>
          <a:bodyPr lIns="0" tIns="0" rIns="0" bIns="0" rtlCol="0" anchor="t">
            <a:spAutoFit/>
          </a:bodyPr>
          <a:lstStyle/>
          <a:p>
            <a:pPr>
              <a:lnSpc>
                <a:spcPts val="3148"/>
              </a:lnSpc>
            </a:pPr>
            <a:r>
              <a:rPr lang="en-US" sz="2248">
                <a:solidFill>
                  <a:srgbClr val="FFFFFF"/>
                </a:solidFill>
                <a:latin typeface="Raleway Bold"/>
              </a:rPr>
              <a:t>24 Hours Service</a:t>
            </a:r>
          </a:p>
        </p:txBody>
      </p:sp>
      <p:sp>
        <p:nvSpPr>
          <p:cNvPr id="37" name="TextBox 37"/>
          <p:cNvSpPr txBox="1"/>
          <p:nvPr/>
        </p:nvSpPr>
        <p:spPr>
          <a:xfrm>
            <a:off x="868065" y="8542000"/>
            <a:ext cx="4176780" cy="691856"/>
          </a:xfrm>
          <a:prstGeom prst="rect">
            <a:avLst/>
          </a:prstGeom>
        </p:spPr>
        <p:txBody>
          <a:bodyPr lIns="0" tIns="0" rIns="0" bIns="0" rtlCol="0" anchor="t">
            <a:spAutoFit/>
          </a:bodyPr>
          <a:lstStyle/>
          <a:p>
            <a:r>
              <a:rPr lang="en-US" sz="2248" dirty="0">
                <a:solidFill>
                  <a:srgbClr val="FFFFFF">
                    <a:alpha val="74902"/>
                  </a:srgbClr>
                </a:solidFill>
                <a:latin typeface="Raleway"/>
              </a:rPr>
              <a:t>We are AI-powered medical assistance, available 24/7.</a:t>
            </a:r>
          </a:p>
        </p:txBody>
      </p:sp>
      <p:pic>
        <p:nvPicPr>
          <p:cNvPr id="42" name="Picture 4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3236" y="495300"/>
            <a:ext cx="4407074" cy="2036783"/>
          </a:xfrm>
          <a:prstGeom prst="rect">
            <a:avLst/>
          </a:prstGeom>
        </p:spPr>
      </p:pic>
      <p:pic>
        <p:nvPicPr>
          <p:cNvPr id="44" name="Picture 4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220200" y="913741"/>
            <a:ext cx="9373259" cy="9373259"/>
          </a:xfrm>
          <a:prstGeom prst="rect">
            <a:avLst/>
          </a:prstGeom>
        </p:spPr>
      </p:pic>
      <p:grpSp>
        <p:nvGrpSpPr>
          <p:cNvPr id="21" name="Group 21"/>
          <p:cNvGrpSpPr/>
          <p:nvPr/>
        </p:nvGrpSpPr>
        <p:grpSpPr>
          <a:xfrm>
            <a:off x="7839121" y="7404860"/>
            <a:ext cx="3421609" cy="1671976"/>
            <a:chOff x="0" y="0"/>
            <a:chExt cx="1858929" cy="908369"/>
          </a:xfrm>
        </p:grpSpPr>
        <p:sp>
          <p:nvSpPr>
            <p:cNvPr id="22" name="Freeform 22"/>
            <p:cNvSpPr/>
            <p:nvPr/>
          </p:nvSpPr>
          <p:spPr>
            <a:xfrm>
              <a:off x="0" y="0"/>
              <a:ext cx="1858929" cy="908369"/>
            </a:xfrm>
            <a:custGeom>
              <a:avLst/>
              <a:gdLst/>
              <a:ahLst/>
              <a:cxnLst/>
              <a:rect l="l" t="t" r="r" b="b"/>
              <a:pathLst>
                <a:path w="1858929" h="908369">
                  <a:moveTo>
                    <a:pt x="1734469" y="908369"/>
                  </a:moveTo>
                  <a:lnTo>
                    <a:pt x="124460" y="908369"/>
                  </a:lnTo>
                  <a:cubicBezTo>
                    <a:pt x="55880" y="908369"/>
                    <a:pt x="0" y="852489"/>
                    <a:pt x="0" y="783909"/>
                  </a:cubicBezTo>
                  <a:lnTo>
                    <a:pt x="0" y="124460"/>
                  </a:lnTo>
                  <a:cubicBezTo>
                    <a:pt x="0" y="55880"/>
                    <a:pt x="55880" y="0"/>
                    <a:pt x="124460" y="0"/>
                  </a:cubicBezTo>
                  <a:lnTo>
                    <a:pt x="1734469" y="0"/>
                  </a:lnTo>
                  <a:cubicBezTo>
                    <a:pt x="1803049" y="0"/>
                    <a:pt x="1858929" y="55880"/>
                    <a:pt x="1858929" y="124460"/>
                  </a:cubicBezTo>
                  <a:lnTo>
                    <a:pt x="1858929" y="783909"/>
                  </a:lnTo>
                  <a:cubicBezTo>
                    <a:pt x="1858929" y="852489"/>
                    <a:pt x="1803049" y="908369"/>
                    <a:pt x="1734469" y="908369"/>
                  </a:cubicBezTo>
                  <a:close/>
                </a:path>
              </a:pathLst>
            </a:custGeom>
            <a:solidFill>
              <a:srgbClr val="59A0FA"/>
            </a:solidFill>
          </p:spPr>
        </p:sp>
      </p:grpSp>
      <p:grpSp>
        <p:nvGrpSpPr>
          <p:cNvPr id="23" name="Group 23"/>
          <p:cNvGrpSpPr/>
          <p:nvPr/>
        </p:nvGrpSpPr>
        <p:grpSpPr>
          <a:xfrm>
            <a:off x="8365356" y="8261506"/>
            <a:ext cx="2599422" cy="152989"/>
            <a:chOff x="0" y="0"/>
            <a:chExt cx="11220805" cy="660400"/>
          </a:xfrm>
        </p:grpSpPr>
        <p:sp>
          <p:nvSpPr>
            <p:cNvPr id="24" name="Freeform 24"/>
            <p:cNvSpPr/>
            <p:nvPr/>
          </p:nvSpPr>
          <p:spPr>
            <a:xfrm>
              <a:off x="0" y="0"/>
              <a:ext cx="11220806" cy="660400"/>
            </a:xfrm>
            <a:custGeom>
              <a:avLst/>
              <a:gdLst/>
              <a:ahLst/>
              <a:cxnLst/>
              <a:rect l="l" t="t" r="r" b="b"/>
              <a:pathLst>
                <a:path w="11220806" h="660400">
                  <a:moveTo>
                    <a:pt x="11096345" y="660400"/>
                  </a:moveTo>
                  <a:lnTo>
                    <a:pt x="124460" y="660400"/>
                  </a:lnTo>
                  <a:cubicBezTo>
                    <a:pt x="55880" y="660400"/>
                    <a:pt x="0" y="604520"/>
                    <a:pt x="0" y="535940"/>
                  </a:cubicBezTo>
                  <a:lnTo>
                    <a:pt x="0" y="124460"/>
                  </a:lnTo>
                  <a:cubicBezTo>
                    <a:pt x="0" y="55880"/>
                    <a:pt x="55880" y="0"/>
                    <a:pt x="124460" y="0"/>
                  </a:cubicBezTo>
                  <a:lnTo>
                    <a:pt x="11096346" y="0"/>
                  </a:lnTo>
                  <a:cubicBezTo>
                    <a:pt x="11164925" y="0"/>
                    <a:pt x="11220806" y="55880"/>
                    <a:pt x="11220806" y="124460"/>
                  </a:cubicBezTo>
                  <a:lnTo>
                    <a:pt x="11220806" y="535940"/>
                  </a:lnTo>
                  <a:cubicBezTo>
                    <a:pt x="11220806" y="604520"/>
                    <a:pt x="11164925" y="660400"/>
                    <a:pt x="11096346" y="660400"/>
                  </a:cubicBezTo>
                  <a:close/>
                </a:path>
              </a:pathLst>
            </a:custGeom>
            <a:solidFill>
              <a:srgbClr val="99C5FD"/>
            </a:solidFill>
          </p:spPr>
        </p:sp>
      </p:grpSp>
      <p:grpSp>
        <p:nvGrpSpPr>
          <p:cNvPr id="25" name="Group 25"/>
          <p:cNvGrpSpPr/>
          <p:nvPr/>
        </p:nvGrpSpPr>
        <p:grpSpPr>
          <a:xfrm>
            <a:off x="8365356" y="8551493"/>
            <a:ext cx="2179861" cy="152989"/>
            <a:chOff x="0" y="0"/>
            <a:chExt cx="9409706" cy="660400"/>
          </a:xfrm>
        </p:grpSpPr>
        <p:sp>
          <p:nvSpPr>
            <p:cNvPr id="26" name="Freeform 26"/>
            <p:cNvSpPr/>
            <p:nvPr/>
          </p:nvSpPr>
          <p:spPr>
            <a:xfrm>
              <a:off x="0" y="0"/>
              <a:ext cx="9409706" cy="660400"/>
            </a:xfrm>
            <a:custGeom>
              <a:avLst/>
              <a:gdLst/>
              <a:ahLst/>
              <a:cxnLst/>
              <a:rect l="l" t="t" r="r" b="b"/>
              <a:pathLst>
                <a:path w="9409706" h="660400">
                  <a:moveTo>
                    <a:pt x="9285246" y="660400"/>
                  </a:moveTo>
                  <a:lnTo>
                    <a:pt x="124460" y="660400"/>
                  </a:lnTo>
                  <a:cubicBezTo>
                    <a:pt x="55880" y="660400"/>
                    <a:pt x="0" y="604520"/>
                    <a:pt x="0" y="535940"/>
                  </a:cubicBezTo>
                  <a:lnTo>
                    <a:pt x="0" y="124460"/>
                  </a:lnTo>
                  <a:cubicBezTo>
                    <a:pt x="0" y="55880"/>
                    <a:pt x="55880" y="0"/>
                    <a:pt x="124460" y="0"/>
                  </a:cubicBezTo>
                  <a:lnTo>
                    <a:pt x="9285246" y="0"/>
                  </a:lnTo>
                  <a:cubicBezTo>
                    <a:pt x="9353826" y="0"/>
                    <a:pt x="9409706" y="55880"/>
                    <a:pt x="9409706" y="124460"/>
                  </a:cubicBezTo>
                  <a:lnTo>
                    <a:pt x="9409706" y="535940"/>
                  </a:lnTo>
                  <a:cubicBezTo>
                    <a:pt x="9409706" y="604520"/>
                    <a:pt x="9353826" y="660400"/>
                    <a:pt x="9285246" y="660400"/>
                  </a:cubicBezTo>
                  <a:close/>
                </a:path>
              </a:pathLst>
            </a:custGeom>
            <a:solidFill>
              <a:srgbClr val="99C5FD">
                <a:alpha val="47843"/>
              </a:srgbClr>
            </a:solidFill>
          </p:spPr>
        </p:sp>
      </p:grpSp>
      <p:sp>
        <p:nvSpPr>
          <p:cNvPr id="27" name="Freeform 27"/>
          <p:cNvSpPr/>
          <p:nvPr/>
        </p:nvSpPr>
        <p:spPr>
          <a:xfrm>
            <a:off x="7606105" y="7129448"/>
            <a:ext cx="587133" cy="587133"/>
          </a:xfrm>
          <a:custGeom>
            <a:avLst/>
            <a:gdLst/>
            <a:ahLst/>
            <a:cxnLst/>
            <a:rect l="l" t="t" r="r" b="b"/>
            <a:pathLst>
              <a:path w="587133" h="587133">
                <a:moveTo>
                  <a:pt x="0" y="0"/>
                </a:moveTo>
                <a:lnTo>
                  <a:pt x="587133" y="0"/>
                </a:lnTo>
                <a:lnTo>
                  <a:pt x="587133" y="587132"/>
                </a:lnTo>
                <a:lnTo>
                  <a:pt x="0" y="587132"/>
                </a:lnTo>
                <a:lnTo>
                  <a:pt x="0" y="0"/>
                </a:lnTo>
                <a:close/>
              </a:path>
            </a:pathLst>
          </a:custGeom>
          <a:blipFill>
            <a:blip r:embed="rId8">
              <a:extLst>
                <a:ext uri="{96DAC541-7B7A-43D3-8B79-37D633B846F1}">
                  <asvg:svgBlip xmlns="" xmlns:asvg="http://schemas.microsoft.com/office/drawing/2016/SVG/main" r:embed="rId9"/>
                </a:ext>
              </a:extLst>
            </a:blip>
            <a:stretch>
              <a:fillRect/>
            </a:stretch>
          </a:blipFill>
        </p:spPr>
      </p:sp>
      <p:sp>
        <p:nvSpPr>
          <p:cNvPr id="31" name="TextBox 31"/>
          <p:cNvSpPr txBox="1"/>
          <p:nvPr/>
        </p:nvSpPr>
        <p:spPr>
          <a:xfrm>
            <a:off x="8365356" y="7633869"/>
            <a:ext cx="2289591" cy="423632"/>
          </a:xfrm>
          <a:prstGeom prst="rect">
            <a:avLst/>
          </a:prstGeom>
        </p:spPr>
        <p:txBody>
          <a:bodyPr lIns="0" tIns="0" rIns="0" bIns="0" rtlCol="0" anchor="t">
            <a:spAutoFit/>
          </a:bodyPr>
          <a:lstStyle/>
          <a:p>
            <a:pPr>
              <a:lnSpc>
                <a:spcPts val="3386"/>
              </a:lnSpc>
            </a:pPr>
            <a:r>
              <a:rPr lang="en-US" sz="2419" dirty="0">
                <a:solidFill>
                  <a:srgbClr val="FFFFFF"/>
                </a:solidFill>
                <a:latin typeface="Raleway Bold"/>
              </a:rPr>
              <a:t>Daniel </a:t>
            </a:r>
            <a:r>
              <a:rPr lang="en-US" sz="2419" dirty="0" err="1">
                <a:solidFill>
                  <a:srgbClr val="FFFFFF"/>
                </a:solidFill>
                <a:latin typeface="Raleway Bold"/>
              </a:rPr>
              <a:t>Gallego</a:t>
            </a:r>
            <a:endParaRPr lang="en-US" sz="2419" dirty="0">
              <a:solidFill>
                <a:srgbClr val="FFFFFF"/>
              </a:solidFill>
              <a:latin typeface="Raleway Bold"/>
            </a:endParaRPr>
          </a:p>
        </p:txBody>
      </p:sp>
      <p:grpSp>
        <p:nvGrpSpPr>
          <p:cNvPr id="15" name="Group 15"/>
          <p:cNvGrpSpPr/>
          <p:nvPr/>
        </p:nvGrpSpPr>
        <p:grpSpPr>
          <a:xfrm>
            <a:off x="14627200" y="5837398"/>
            <a:ext cx="3421609" cy="1671976"/>
            <a:chOff x="0" y="0"/>
            <a:chExt cx="1858929" cy="908369"/>
          </a:xfrm>
        </p:grpSpPr>
        <p:sp>
          <p:nvSpPr>
            <p:cNvPr id="16" name="Freeform 16"/>
            <p:cNvSpPr/>
            <p:nvPr/>
          </p:nvSpPr>
          <p:spPr>
            <a:xfrm>
              <a:off x="0" y="0"/>
              <a:ext cx="1858929" cy="908369"/>
            </a:xfrm>
            <a:custGeom>
              <a:avLst/>
              <a:gdLst/>
              <a:ahLst/>
              <a:cxnLst/>
              <a:rect l="l" t="t" r="r" b="b"/>
              <a:pathLst>
                <a:path w="1858929" h="908369">
                  <a:moveTo>
                    <a:pt x="1734469" y="908369"/>
                  </a:moveTo>
                  <a:lnTo>
                    <a:pt x="124460" y="908369"/>
                  </a:lnTo>
                  <a:cubicBezTo>
                    <a:pt x="55880" y="908369"/>
                    <a:pt x="0" y="852489"/>
                    <a:pt x="0" y="783909"/>
                  </a:cubicBezTo>
                  <a:lnTo>
                    <a:pt x="0" y="124460"/>
                  </a:lnTo>
                  <a:cubicBezTo>
                    <a:pt x="0" y="55880"/>
                    <a:pt x="55880" y="0"/>
                    <a:pt x="124460" y="0"/>
                  </a:cubicBezTo>
                  <a:lnTo>
                    <a:pt x="1734469" y="0"/>
                  </a:lnTo>
                  <a:cubicBezTo>
                    <a:pt x="1803049" y="0"/>
                    <a:pt x="1858929" y="55880"/>
                    <a:pt x="1858929" y="124460"/>
                  </a:cubicBezTo>
                  <a:lnTo>
                    <a:pt x="1858929" y="783909"/>
                  </a:lnTo>
                  <a:cubicBezTo>
                    <a:pt x="1858929" y="852489"/>
                    <a:pt x="1803049" y="908369"/>
                    <a:pt x="1734469" y="908369"/>
                  </a:cubicBezTo>
                  <a:close/>
                </a:path>
              </a:pathLst>
            </a:custGeom>
            <a:solidFill>
              <a:srgbClr val="59A0FA"/>
            </a:solidFill>
          </p:spPr>
        </p:sp>
      </p:grpSp>
      <p:grpSp>
        <p:nvGrpSpPr>
          <p:cNvPr id="17" name="Group 17"/>
          <p:cNvGrpSpPr/>
          <p:nvPr/>
        </p:nvGrpSpPr>
        <p:grpSpPr>
          <a:xfrm>
            <a:off x="15038293" y="6686471"/>
            <a:ext cx="2599422" cy="152989"/>
            <a:chOff x="0" y="0"/>
            <a:chExt cx="11220805" cy="660400"/>
          </a:xfrm>
        </p:grpSpPr>
        <p:sp>
          <p:nvSpPr>
            <p:cNvPr id="18" name="Freeform 18"/>
            <p:cNvSpPr/>
            <p:nvPr/>
          </p:nvSpPr>
          <p:spPr>
            <a:xfrm>
              <a:off x="0" y="0"/>
              <a:ext cx="11220806" cy="660400"/>
            </a:xfrm>
            <a:custGeom>
              <a:avLst/>
              <a:gdLst/>
              <a:ahLst/>
              <a:cxnLst/>
              <a:rect l="l" t="t" r="r" b="b"/>
              <a:pathLst>
                <a:path w="11220806" h="660400">
                  <a:moveTo>
                    <a:pt x="11096345" y="660400"/>
                  </a:moveTo>
                  <a:lnTo>
                    <a:pt x="124460" y="660400"/>
                  </a:lnTo>
                  <a:cubicBezTo>
                    <a:pt x="55880" y="660400"/>
                    <a:pt x="0" y="604520"/>
                    <a:pt x="0" y="535940"/>
                  </a:cubicBezTo>
                  <a:lnTo>
                    <a:pt x="0" y="124460"/>
                  </a:lnTo>
                  <a:cubicBezTo>
                    <a:pt x="0" y="55880"/>
                    <a:pt x="55880" y="0"/>
                    <a:pt x="124460" y="0"/>
                  </a:cubicBezTo>
                  <a:lnTo>
                    <a:pt x="11096346" y="0"/>
                  </a:lnTo>
                  <a:cubicBezTo>
                    <a:pt x="11164925" y="0"/>
                    <a:pt x="11220806" y="55880"/>
                    <a:pt x="11220806" y="124460"/>
                  </a:cubicBezTo>
                  <a:lnTo>
                    <a:pt x="11220806" y="535940"/>
                  </a:lnTo>
                  <a:cubicBezTo>
                    <a:pt x="11220806" y="604520"/>
                    <a:pt x="11164925" y="660400"/>
                    <a:pt x="11096346" y="660400"/>
                  </a:cubicBezTo>
                  <a:close/>
                </a:path>
              </a:pathLst>
            </a:custGeom>
            <a:solidFill>
              <a:srgbClr val="99C5FD"/>
            </a:solidFill>
          </p:spPr>
        </p:sp>
      </p:grpSp>
      <p:grpSp>
        <p:nvGrpSpPr>
          <p:cNvPr id="19" name="Group 19"/>
          <p:cNvGrpSpPr/>
          <p:nvPr/>
        </p:nvGrpSpPr>
        <p:grpSpPr>
          <a:xfrm>
            <a:off x="15038293" y="6976459"/>
            <a:ext cx="2179861" cy="152989"/>
            <a:chOff x="0" y="0"/>
            <a:chExt cx="9409706" cy="660400"/>
          </a:xfrm>
        </p:grpSpPr>
        <p:sp>
          <p:nvSpPr>
            <p:cNvPr id="20" name="Freeform 20"/>
            <p:cNvSpPr/>
            <p:nvPr/>
          </p:nvSpPr>
          <p:spPr>
            <a:xfrm>
              <a:off x="0" y="0"/>
              <a:ext cx="9409706" cy="660400"/>
            </a:xfrm>
            <a:custGeom>
              <a:avLst/>
              <a:gdLst/>
              <a:ahLst/>
              <a:cxnLst/>
              <a:rect l="l" t="t" r="r" b="b"/>
              <a:pathLst>
                <a:path w="9409706" h="660400">
                  <a:moveTo>
                    <a:pt x="9285246" y="660400"/>
                  </a:moveTo>
                  <a:lnTo>
                    <a:pt x="124460" y="660400"/>
                  </a:lnTo>
                  <a:cubicBezTo>
                    <a:pt x="55880" y="660400"/>
                    <a:pt x="0" y="604520"/>
                    <a:pt x="0" y="535940"/>
                  </a:cubicBezTo>
                  <a:lnTo>
                    <a:pt x="0" y="124460"/>
                  </a:lnTo>
                  <a:cubicBezTo>
                    <a:pt x="0" y="55880"/>
                    <a:pt x="55880" y="0"/>
                    <a:pt x="124460" y="0"/>
                  </a:cubicBezTo>
                  <a:lnTo>
                    <a:pt x="9285246" y="0"/>
                  </a:lnTo>
                  <a:cubicBezTo>
                    <a:pt x="9353826" y="0"/>
                    <a:pt x="9409706" y="55880"/>
                    <a:pt x="9409706" y="124460"/>
                  </a:cubicBezTo>
                  <a:lnTo>
                    <a:pt x="9409706" y="535940"/>
                  </a:lnTo>
                  <a:cubicBezTo>
                    <a:pt x="9409706" y="604520"/>
                    <a:pt x="9353826" y="660400"/>
                    <a:pt x="9285246" y="660400"/>
                  </a:cubicBezTo>
                  <a:close/>
                </a:path>
              </a:pathLst>
            </a:custGeom>
            <a:solidFill>
              <a:srgbClr val="99C5FD">
                <a:alpha val="47843"/>
              </a:srgbClr>
            </a:solidFill>
          </p:spPr>
        </p:sp>
      </p:grpSp>
      <p:sp>
        <p:nvSpPr>
          <p:cNvPr id="28" name="Freeform 28"/>
          <p:cNvSpPr/>
          <p:nvPr/>
        </p:nvSpPr>
        <p:spPr>
          <a:xfrm>
            <a:off x="17611600" y="7150212"/>
            <a:ext cx="568115" cy="568115"/>
          </a:xfrm>
          <a:custGeom>
            <a:avLst/>
            <a:gdLst/>
            <a:ahLst/>
            <a:cxnLst/>
            <a:rect l="l" t="t" r="r" b="b"/>
            <a:pathLst>
              <a:path w="568115" h="568115">
                <a:moveTo>
                  <a:pt x="0" y="0"/>
                </a:moveTo>
                <a:lnTo>
                  <a:pt x="568115" y="0"/>
                </a:lnTo>
                <a:lnTo>
                  <a:pt x="568115" y="568115"/>
                </a:lnTo>
                <a:lnTo>
                  <a:pt x="0" y="568115"/>
                </a:lnTo>
                <a:lnTo>
                  <a:pt x="0" y="0"/>
                </a:lnTo>
                <a:close/>
              </a:path>
            </a:pathLst>
          </a:custGeom>
          <a:blipFill>
            <a:blip r:embed="rId10">
              <a:extLst>
                <a:ext uri="{96DAC541-7B7A-43D3-8B79-37D633B846F1}">
                  <asvg:svgBlip xmlns="" xmlns:asvg="http://schemas.microsoft.com/office/drawing/2016/SVG/main" r:embed="rId11"/>
                </a:ext>
              </a:extLst>
            </a:blip>
            <a:stretch>
              <a:fillRect/>
            </a:stretch>
          </a:blipFill>
        </p:spPr>
      </p:sp>
      <p:sp>
        <p:nvSpPr>
          <p:cNvPr id="30" name="TextBox 30"/>
          <p:cNvSpPr txBox="1"/>
          <p:nvPr/>
        </p:nvSpPr>
        <p:spPr>
          <a:xfrm>
            <a:off x="15038293" y="6058835"/>
            <a:ext cx="2599422" cy="423632"/>
          </a:xfrm>
          <a:prstGeom prst="rect">
            <a:avLst/>
          </a:prstGeom>
        </p:spPr>
        <p:txBody>
          <a:bodyPr lIns="0" tIns="0" rIns="0" bIns="0" rtlCol="0" anchor="t">
            <a:spAutoFit/>
          </a:bodyPr>
          <a:lstStyle/>
          <a:p>
            <a:pPr>
              <a:lnSpc>
                <a:spcPts val="3386"/>
              </a:lnSpc>
            </a:pPr>
            <a:r>
              <a:rPr lang="en-US" sz="2419" dirty="0">
                <a:solidFill>
                  <a:srgbClr val="FFFFFF"/>
                </a:solidFill>
                <a:latin typeface="Raleway Bold"/>
              </a:rPr>
              <a:t>24 Hours Service</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33138" y="495015"/>
            <a:ext cx="17421724" cy="9296970"/>
            <a:chOff x="0" y="0"/>
            <a:chExt cx="8829847" cy="4711981"/>
          </a:xfrm>
        </p:grpSpPr>
        <p:sp>
          <p:nvSpPr>
            <p:cNvPr id="3" name="Freeform 3"/>
            <p:cNvSpPr/>
            <p:nvPr/>
          </p:nvSpPr>
          <p:spPr>
            <a:xfrm>
              <a:off x="0" y="0"/>
              <a:ext cx="8829847" cy="4711981"/>
            </a:xfrm>
            <a:custGeom>
              <a:avLst/>
              <a:gdLst/>
              <a:ahLst/>
              <a:cxnLst/>
              <a:rect l="l" t="t" r="r" b="b"/>
              <a:pathLst>
                <a:path w="8829847" h="4711981">
                  <a:moveTo>
                    <a:pt x="8705387" y="4711981"/>
                  </a:moveTo>
                  <a:lnTo>
                    <a:pt x="124460" y="4711981"/>
                  </a:lnTo>
                  <a:cubicBezTo>
                    <a:pt x="55880" y="4711981"/>
                    <a:pt x="0" y="4656101"/>
                    <a:pt x="0" y="4587521"/>
                  </a:cubicBezTo>
                  <a:lnTo>
                    <a:pt x="0" y="124460"/>
                  </a:lnTo>
                  <a:cubicBezTo>
                    <a:pt x="0" y="55880"/>
                    <a:pt x="55880" y="0"/>
                    <a:pt x="124460" y="0"/>
                  </a:cubicBezTo>
                  <a:lnTo>
                    <a:pt x="8705387" y="0"/>
                  </a:lnTo>
                  <a:cubicBezTo>
                    <a:pt x="8773968" y="0"/>
                    <a:pt x="8829847" y="55880"/>
                    <a:pt x="8829847" y="124460"/>
                  </a:cubicBezTo>
                  <a:lnTo>
                    <a:pt x="8829847" y="4587521"/>
                  </a:lnTo>
                  <a:cubicBezTo>
                    <a:pt x="8829847" y="4656101"/>
                    <a:pt x="8773968" y="4711981"/>
                    <a:pt x="8705387" y="4711981"/>
                  </a:cubicBezTo>
                  <a:close/>
                </a:path>
              </a:pathLst>
            </a:custGeom>
            <a:solidFill>
              <a:srgbClr val="EAF1FE"/>
            </a:solidFill>
          </p:spPr>
        </p:sp>
      </p:grpSp>
      <p:sp>
        <p:nvSpPr>
          <p:cNvPr id="4" name="TextBox 4"/>
          <p:cNvSpPr txBox="1"/>
          <p:nvPr/>
        </p:nvSpPr>
        <p:spPr>
          <a:xfrm>
            <a:off x="1651172" y="5117320"/>
            <a:ext cx="14985656" cy="1728781"/>
          </a:xfrm>
          <a:prstGeom prst="rect">
            <a:avLst/>
          </a:prstGeom>
        </p:spPr>
        <p:txBody>
          <a:bodyPr lIns="0" tIns="0" rIns="0" bIns="0" rtlCol="0" anchor="t">
            <a:spAutoFit/>
          </a:bodyPr>
          <a:lstStyle/>
          <a:p>
            <a:pPr algn="ctr">
              <a:lnSpc>
                <a:spcPts val="6634"/>
              </a:lnSpc>
            </a:pPr>
            <a:r>
              <a:rPr lang="en-US" sz="5622" dirty="0">
                <a:solidFill>
                  <a:srgbClr val="100A3A"/>
                </a:solidFill>
                <a:latin typeface="Poppins"/>
              </a:rPr>
              <a:t>Comparison between other Telemedicine </a:t>
            </a:r>
            <a:r>
              <a:rPr lang="en-US" sz="5622" dirty="0" smtClean="0">
                <a:solidFill>
                  <a:srgbClr val="100A3A"/>
                </a:solidFill>
                <a:latin typeface="Poppins"/>
              </a:rPr>
              <a:t>platforms and </a:t>
            </a:r>
            <a:r>
              <a:rPr lang="en-US" sz="5622" dirty="0" err="1">
                <a:solidFill>
                  <a:srgbClr val="100A3A"/>
                </a:solidFill>
                <a:latin typeface="Poppins"/>
              </a:rPr>
              <a:t>Speedydoc</a:t>
            </a:r>
            <a:endParaRPr lang="en-US" sz="5622" dirty="0">
              <a:solidFill>
                <a:srgbClr val="100A3A"/>
              </a:solidFill>
              <a:latin typeface="Poppins"/>
            </a:endParaRPr>
          </a:p>
        </p:txBody>
      </p:sp>
      <p:sp>
        <p:nvSpPr>
          <p:cNvPr id="5" name="TextBox 5"/>
          <p:cNvSpPr txBox="1"/>
          <p:nvPr/>
        </p:nvSpPr>
        <p:spPr>
          <a:xfrm>
            <a:off x="2688861" y="7455840"/>
            <a:ext cx="12910277" cy="820738"/>
          </a:xfrm>
          <a:prstGeom prst="rect">
            <a:avLst/>
          </a:prstGeom>
        </p:spPr>
        <p:txBody>
          <a:bodyPr lIns="0" tIns="0" rIns="0" bIns="0" rtlCol="0" anchor="t">
            <a:spAutoFit/>
          </a:bodyPr>
          <a:lstStyle/>
          <a:p>
            <a:pPr algn="ctr">
              <a:lnSpc>
                <a:spcPts val="3183"/>
              </a:lnSpc>
            </a:pPr>
            <a:r>
              <a:rPr lang="en-US" sz="2448" dirty="0" err="1">
                <a:solidFill>
                  <a:srgbClr val="000000">
                    <a:alpha val="54902"/>
                  </a:srgbClr>
                </a:solidFill>
                <a:latin typeface="Poppins Bold"/>
              </a:rPr>
              <a:t>SpeedyDoc</a:t>
            </a:r>
            <a:r>
              <a:rPr lang="en-US" sz="2448" dirty="0">
                <a:solidFill>
                  <a:srgbClr val="000000">
                    <a:alpha val="54902"/>
                  </a:srgbClr>
                </a:solidFill>
                <a:latin typeface="Poppins"/>
              </a:rPr>
              <a:t> will be powered </a:t>
            </a:r>
            <a:r>
              <a:rPr lang="en-US" sz="2448" dirty="0" smtClean="0">
                <a:solidFill>
                  <a:srgbClr val="000000">
                    <a:alpha val="54902"/>
                  </a:srgbClr>
                </a:solidFill>
                <a:latin typeface="Poppins"/>
              </a:rPr>
              <a:t>by the </a:t>
            </a:r>
            <a:r>
              <a:rPr lang="en-US" sz="2448" dirty="0">
                <a:solidFill>
                  <a:srgbClr val="000000">
                    <a:alpha val="54902"/>
                  </a:srgbClr>
                </a:solidFill>
                <a:latin typeface="Poppins"/>
              </a:rPr>
              <a:t>most </a:t>
            </a:r>
            <a:r>
              <a:rPr lang="en-US" sz="2448" dirty="0" smtClean="0">
                <a:solidFill>
                  <a:srgbClr val="000000">
                    <a:alpha val="54902"/>
                  </a:srgbClr>
                </a:solidFill>
                <a:latin typeface="Poppins"/>
              </a:rPr>
              <a:t>advanced Medical </a:t>
            </a:r>
            <a:r>
              <a:rPr lang="en-US" sz="2448" dirty="0">
                <a:solidFill>
                  <a:srgbClr val="000000">
                    <a:alpha val="54902"/>
                  </a:srgbClr>
                </a:solidFill>
                <a:latin typeface="Poppins"/>
              </a:rPr>
              <a:t>LLM to answer first aid </a:t>
            </a:r>
            <a:r>
              <a:rPr lang="en-US" sz="2448" dirty="0" smtClean="0">
                <a:solidFill>
                  <a:srgbClr val="000000">
                    <a:alpha val="54902"/>
                  </a:srgbClr>
                </a:solidFill>
                <a:latin typeface="Poppins"/>
              </a:rPr>
              <a:t>questions</a:t>
            </a:r>
            <a:r>
              <a:rPr lang="en-US" sz="2448" dirty="0">
                <a:solidFill>
                  <a:srgbClr val="000000">
                    <a:alpha val="54902"/>
                  </a:srgbClr>
                </a:solidFill>
                <a:latin typeface="Poppins"/>
              </a:rPr>
              <a:t> along with </a:t>
            </a:r>
            <a:r>
              <a:rPr lang="en-US" sz="2448" dirty="0" smtClean="0">
                <a:solidFill>
                  <a:srgbClr val="000000">
                    <a:alpha val="54902"/>
                  </a:srgbClr>
                </a:solidFill>
                <a:latin typeface="Poppins"/>
              </a:rPr>
              <a:t>a Rapid </a:t>
            </a:r>
            <a:r>
              <a:rPr lang="en-US" sz="2448" dirty="0">
                <a:solidFill>
                  <a:srgbClr val="000000">
                    <a:alpha val="54902"/>
                  </a:srgbClr>
                </a:solidFill>
                <a:latin typeface="Poppins"/>
              </a:rPr>
              <a:t>Response System</a:t>
            </a:r>
          </a:p>
        </p:txBody>
      </p:sp>
      <p:grpSp>
        <p:nvGrpSpPr>
          <p:cNvPr id="6" name="Group 6"/>
          <p:cNvGrpSpPr/>
          <p:nvPr/>
        </p:nvGrpSpPr>
        <p:grpSpPr>
          <a:xfrm>
            <a:off x="7195047" y="1703318"/>
            <a:ext cx="3898909" cy="2497482"/>
            <a:chOff x="0" y="0"/>
            <a:chExt cx="5198546" cy="3329976"/>
          </a:xfrm>
        </p:grpSpPr>
        <p:sp>
          <p:nvSpPr>
            <p:cNvPr id="7" name="Freeform 7"/>
            <p:cNvSpPr/>
            <p:nvPr/>
          </p:nvSpPr>
          <p:spPr>
            <a:xfrm>
              <a:off x="0" y="0"/>
              <a:ext cx="2936434" cy="3329976"/>
            </a:xfrm>
            <a:custGeom>
              <a:avLst/>
              <a:gdLst/>
              <a:ahLst/>
              <a:cxnLst/>
              <a:rect l="l" t="t" r="r" b="b"/>
              <a:pathLst>
                <a:path w="2936434" h="3329976">
                  <a:moveTo>
                    <a:pt x="0" y="0"/>
                  </a:moveTo>
                  <a:lnTo>
                    <a:pt x="2936434" y="0"/>
                  </a:lnTo>
                  <a:lnTo>
                    <a:pt x="2936434" y="3329976"/>
                  </a:lnTo>
                  <a:lnTo>
                    <a:pt x="0" y="3329976"/>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8" name="TextBox 8"/>
            <p:cNvSpPr txBox="1"/>
            <p:nvPr/>
          </p:nvSpPr>
          <p:spPr>
            <a:xfrm>
              <a:off x="674322" y="1598313"/>
              <a:ext cx="4524224" cy="692709"/>
            </a:xfrm>
            <a:prstGeom prst="rect">
              <a:avLst/>
            </a:prstGeom>
          </p:spPr>
          <p:txBody>
            <a:bodyPr lIns="0" tIns="0" rIns="0" bIns="0" rtlCol="0" anchor="t">
              <a:spAutoFit/>
            </a:bodyPr>
            <a:lstStyle/>
            <a:p>
              <a:pPr algn="ctr">
                <a:lnSpc>
                  <a:spcPts val="4405"/>
                </a:lnSpc>
              </a:pPr>
              <a:r>
                <a:rPr lang="en-US" sz="3146" spc="418">
                  <a:solidFill>
                    <a:srgbClr val="000000"/>
                  </a:solidFill>
                  <a:latin typeface="Montserrat Classic"/>
                </a:rPr>
                <a:t>SPEEDY</a:t>
              </a:r>
            </a:p>
          </p:txBody>
        </p:sp>
        <p:sp>
          <p:nvSpPr>
            <p:cNvPr id="9" name="TextBox 9"/>
            <p:cNvSpPr txBox="1"/>
            <p:nvPr/>
          </p:nvSpPr>
          <p:spPr>
            <a:xfrm>
              <a:off x="674322" y="2243255"/>
              <a:ext cx="4524224" cy="488291"/>
            </a:xfrm>
            <a:prstGeom prst="rect">
              <a:avLst/>
            </a:prstGeom>
          </p:spPr>
          <p:txBody>
            <a:bodyPr lIns="0" tIns="0" rIns="0" bIns="0" rtlCol="0" anchor="t">
              <a:spAutoFit/>
            </a:bodyPr>
            <a:lstStyle/>
            <a:p>
              <a:pPr algn="ctr">
                <a:lnSpc>
                  <a:spcPts val="3120"/>
                </a:lnSpc>
              </a:pPr>
              <a:r>
                <a:rPr lang="en-US" sz="2228">
                  <a:solidFill>
                    <a:srgbClr val="000000"/>
                  </a:solidFill>
                  <a:latin typeface="Montserrat Classic"/>
                </a:rPr>
                <a:t>DOC</a:t>
              </a:r>
            </a:p>
          </p:txBody>
        </p:sp>
      </p:gr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5770497"/>
            <a:ext cx="18294035" cy="6975607"/>
          </a:xfrm>
          <a:custGeom>
            <a:avLst/>
            <a:gdLst/>
            <a:ahLst/>
            <a:cxnLst/>
            <a:rect l="l" t="t" r="r" b="b"/>
            <a:pathLst>
              <a:path w="18294035" h="6975607">
                <a:moveTo>
                  <a:pt x="0" y="0"/>
                </a:moveTo>
                <a:lnTo>
                  <a:pt x="18294035" y="0"/>
                </a:lnTo>
                <a:lnTo>
                  <a:pt x="18294035" y="6975606"/>
                </a:lnTo>
                <a:lnTo>
                  <a:pt x="0" y="6975606"/>
                </a:lnTo>
                <a:lnTo>
                  <a:pt x="0" y="0"/>
                </a:lnTo>
                <a:close/>
              </a:path>
            </a:pathLst>
          </a:custGeom>
          <a:blipFill>
            <a:blip r:embed="rId2">
              <a:alphaModFix amt="4000"/>
              <a:extLst>
                <a:ext uri="{96DAC541-7B7A-43D3-8B79-37D633B846F1}">
                  <asvg:svgBlip xmlns="" xmlns:asvg="http://schemas.microsoft.com/office/drawing/2016/SVG/main" r:embed="rId3"/>
                </a:ext>
              </a:extLst>
            </a:blip>
            <a:stretch>
              <a:fillRect l="-72544" t="-2173" r="-72867"/>
            </a:stretch>
          </a:blipFill>
        </p:spPr>
      </p:sp>
      <p:grpSp>
        <p:nvGrpSpPr>
          <p:cNvPr id="3" name="Group 3"/>
          <p:cNvGrpSpPr/>
          <p:nvPr/>
        </p:nvGrpSpPr>
        <p:grpSpPr>
          <a:xfrm>
            <a:off x="1028700" y="760295"/>
            <a:ext cx="7526892" cy="9270526"/>
            <a:chOff x="0" y="0"/>
            <a:chExt cx="9776533" cy="12041306"/>
          </a:xfrm>
        </p:grpSpPr>
        <p:sp>
          <p:nvSpPr>
            <p:cNvPr id="4" name="Freeform 4"/>
            <p:cNvSpPr/>
            <p:nvPr/>
          </p:nvSpPr>
          <p:spPr>
            <a:xfrm>
              <a:off x="0" y="0"/>
              <a:ext cx="9776533" cy="12041305"/>
            </a:xfrm>
            <a:custGeom>
              <a:avLst/>
              <a:gdLst/>
              <a:ahLst/>
              <a:cxnLst/>
              <a:rect l="l" t="t" r="r" b="b"/>
              <a:pathLst>
                <a:path w="9776533" h="12041305">
                  <a:moveTo>
                    <a:pt x="0" y="0"/>
                  </a:moveTo>
                  <a:lnTo>
                    <a:pt x="0" y="12041305"/>
                  </a:lnTo>
                  <a:lnTo>
                    <a:pt x="9776533" y="12041305"/>
                  </a:lnTo>
                  <a:lnTo>
                    <a:pt x="9776533" y="0"/>
                  </a:lnTo>
                  <a:lnTo>
                    <a:pt x="0" y="0"/>
                  </a:lnTo>
                  <a:close/>
                  <a:moveTo>
                    <a:pt x="9715573" y="11980345"/>
                  </a:moveTo>
                  <a:lnTo>
                    <a:pt x="59690" y="11980345"/>
                  </a:lnTo>
                  <a:lnTo>
                    <a:pt x="59690" y="59690"/>
                  </a:lnTo>
                  <a:lnTo>
                    <a:pt x="9715573" y="59690"/>
                  </a:lnTo>
                  <a:lnTo>
                    <a:pt x="9715573" y="11980345"/>
                  </a:lnTo>
                  <a:close/>
                </a:path>
              </a:pathLst>
            </a:custGeom>
            <a:solidFill>
              <a:srgbClr val="9FBAFF"/>
            </a:solidFill>
          </p:spPr>
        </p:sp>
      </p:grpSp>
      <p:grpSp>
        <p:nvGrpSpPr>
          <p:cNvPr id="5" name="Group 5"/>
          <p:cNvGrpSpPr/>
          <p:nvPr/>
        </p:nvGrpSpPr>
        <p:grpSpPr>
          <a:xfrm>
            <a:off x="1028700" y="218079"/>
            <a:ext cx="7526892" cy="1084432"/>
            <a:chOff x="0" y="0"/>
            <a:chExt cx="7610233" cy="1096439"/>
          </a:xfrm>
        </p:grpSpPr>
        <p:sp>
          <p:nvSpPr>
            <p:cNvPr id="6" name="Freeform 6"/>
            <p:cNvSpPr/>
            <p:nvPr/>
          </p:nvSpPr>
          <p:spPr>
            <a:xfrm>
              <a:off x="0" y="0"/>
              <a:ext cx="7611503" cy="1096439"/>
            </a:xfrm>
            <a:custGeom>
              <a:avLst/>
              <a:gdLst/>
              <a:ahLst/>
              <a:cxnLst/>
              <a:rect l="l" t="t" r="r" b="b"/>
              <a:pathLst>
                <a:path w="7611503" h="1096439">
                  <a:moveTo>
                    <a:pt x="7057782" y="1096439"/>
                  </a:moveTo>
                  <a:lnTo>
                    <a:pt x="553720" y="1096439"/>
                  </a:lnTo>
                  <a:cubicBezTo>
                    <a:pt x="247650" y="1096439"/>
                    <a:pt x="0" y="850966"/>
                    <a:pt x="0" y="548848"/>
                  </a:cubicBezTo>
                  <a:cubicBezTo>
                    <a:pt x="0" y="245471"/>
                    <a:pt x="247650" y="0"/>
                    <a:pt x="553720" y="0"/>
                  </a:cubicBezTo>
                  <a:lnTo>
                    <a:pt x="7057782" y="0"/>
                  </a:lnTo>
                  <a:cubicBezTo>
                    <a:pt x="7363853" y="0"/>
                    <a:pt x="7611503" y="245471"/>
                    <a:pt x="7611503" y="548848"/>
                  </a:cubicBezTo>
                  <a:cubicBezTo>
                    <a:pt x="7610232" y="850966"/>
                    <a:pt x="7362582" y="1096439"/>
                    <a:pt x="7057782" y="1096439"/>
                  </a:cubicBezTo>
                  <a:close/>
                </a:path>
              </a:pathLst>
            </a:custGeom>
            <a:solidFill>
              <a:srgbClr val="9FBAFF"/>
            </a:solidFill>
          </p:spPr>
        </p:sp>
      </p:grpSp>
      <p:grpSp>
        <p:nvGrpSpPr>
          <p:cNvPr id="7" name="Group 7"/>
          <p:cNvGrpSpPr/>
          <p:nvPr/>
        </p:nvGrpSpPr>
        <p:grpSpPr>
          <a:xfrm>
            <a:off x="9732408" y="760295"/>
            <a:ext cx="7526892" cy="9270526"/>
            <a:chOff x="0" y="0"/>
            <a:chExt cx="9776533" cy="12041306"/>
          </a:xfrm>
        </p:grpSpPr>
        <p:sp>
          <p:nvSpPr>
            <p:cNvPr id="8" name="Freeform 8"/>
            <p:cNvSpPr/>
            <p:nvPr/>
          </p:nvSpPr>
          <p:spPr>
            <a:xfrm>
              <a:off x="0" y="0"/>
              <a:ext cx="9776533" cy="12041305"/>
            </a:xfrm>
            <a:custGeom>
              <a:avLst/>
              <a:gdLst/>
              <a:ahLst/>
              <a:cxnLst/>
              <a:rect l="l" t="t" r="r" b="b"/>
              <a:pathLst>
                <a:path w="9776533" h="12041305">
                  <a:moveTo>
                    <a:pt x="0" y="0"/>
                  </a:moveTo>
                  <a:lnTo>
                    <a:pt x="0" y="12041305"/>
                  </a:lnTo>
                  <a:lnTo>
                    <a:pt x="9776533" y="12041305"/>
                  </a:lnTo>
                  <a:lnTo>
                    <a:pt x="9776533" y="0"/>
                  </a:lnTo>
                  <a:lnTo>
                    <a:pt x="0" y="0"/>
                  </a:lnTo>
                  <a:close/>
                  <a:moveTo>
                    <a:pt x="9715573" y="11980345"/>
                  </a:moveTo>
                  <a:lnTo>
                    <a:pt x="59690" y="11980345"/>
                  </a:lnTo>
                  <a:lnTo>
                    <a:pt x="59690" y="59690"/>
                  </a:lnTo>
                  <a:lnTo>
                    <a:pt x="9715573" y="59690"/>
                  </a:lnTo>
                  <a:lnTo>
                    <a:pt x="9715573" y="11980345"/>
                  </a:lnTo>
                  <a:close/>
                </a:path>
              </a:pathLst>
            </a:custGeom>
            <a:solidFill>
              <a:srgbClr val="9FBAFF"/>
            </a:solidFill>
          </p:spPr>
        </p:sp>
      </p:grpSp>
      <p:grpSp>
        <p:nvGrpSpPr>
          <p:cNvPr id="9" name="Group 9"/>
          <p:cNvGrpSpPr/>
          <p:nvPr/>
        </p:nvGrpSpPr>
        <p:grpSpPr>
          <a:xfrm>
            <a:off x="9732408" y="218079"/>
            <a:ext cx="7526892" cy="1084432"/>
            <a:chOff x="0" y="0"/>
            <a:chExt cx="7610233" cy="1096439"/>
          </a:xfrm>
        </p:grpSpPr>
        <p:sp>
          <p:nvSpPr>
            <p:cNvPr id="10" name="Freeform 10"/>
            <p:cNvSpPr/>
            <p:nvPr/>
          </p:nvSpPr>
          <p:spPr>
            <a:xfrm>
              <a:off x="0" y="0"/>
              <a:ext cx="7611503" cy="1096439"/>
            </a:xfrm>
            <a:custGeom>
              <a:avLst/>
              <a:gdLst/>
              <a:ahLst/>
              <a:cxnLst/>
              <a:rect l="l" t="t" r="r" b="b"/>
              <a:pathLst>
                <a:path w="7611503" h="1096439">
                  <a:moveTo>
                    <a:pt x="7057782" y="1096439"/>
                  </a:moveTo>
                  <a:lnTo>
                    <a:pt x="553720" y="1096439"/>
                  </a:lnTo>
                  <a:cubicBezTo>
                    <a:pt x="247650" y="1096439"/>
                    <a:pt x="0" y="850966"/>
                    <a:pt x="0" y="548848"/>
                  </a:cubicBezTo>
                  <a:cubicBezTo>
                    <a:pt x="0" y="245471"/>
                    <a:pt x="247650" y="0"/>
                    <a:pt x="553720" y="0"/>
                  </a:cubicBezTo>
                  <a:lnTo>
                    <a:pt x="7057782" y="0"/>
                  </a:lnTo>
                  <a:cubicBezTo>
                    <a:pt x="7363853" y="0"/>
                    <a:pt x="7611503" y="245471"/>
                    <a:pt x="7611503" y="548848"/>
                  </a:cubicBezTo>
                  <a:cubicBezTo>
                    <a:pt x="7610232" y="850966"/>
                    <a:pt x="7362582" y="1096439"/>
                    <a:pt x="7057782" y="1096439"/>
                  </a:cubicBezTo>
                  <a:close/>
                </a:path>
              </a:pathLst>
            </a:custGeom>
            <a:solidFill>
              <a:srgbClr val="9FBAFF"/>
            </a:solidFill>
          </p:spPr>
        </p:sp>
      </p:grpSp>
      <p:sp>
        <p:nvSpPr>
          <p:cNvPr id="11" name="TextBox 11"/>
          <p:cNvSpPr txBox="1"/>
          <p:nvPr/>
        </p:nvSpPr>
        <p:spPr>
          <a:xfrm>
            <a:off x="1893959" y="316487"/>
            <a:ext cx="5796374" cy="736868"/>
          </a:xfrm>
          <a:prstGeom prst="rect">
            <a:avLst/>
          </a:prstGeom>
        </p:spPr>
        <p:txBody>
          <a:bodyPr lIns="0" tIns="0" rIns="0" bIns="0" rtlCol="0" anchor="t">
            <a:spAutoFit/>
          </a:bodyPr>
          <a:lstStyle/>
          <a:p>
            <a:pPr algn="ctr">
              <a:lnSpc>
                <a:spcPts val="6150"/>
              </a:lnSpc>
            </a:pPr>
            <a:r>
              <a:rPr lang="en-US" sz="3844" dirty="0" smtClean="0">
                <a:solidFill>
                  <a:srgbClr val="202020"/>
                </a:solidFill>
                <a:latin typeface="Varela Round"/>
              </a:rPr>
              <a:t>Other Platforms</a:t>
            </a:r>
            <a:endParaRPr lang="en-US" sz="3844" dirty="0">
              <a:solidFill>
                <a:srgbClr val="202020"/>
              </a:solidFill>
              <a:latin typeface="Varela Round"/>
            </a:endParaRPr>
          </a:p>
        </p:txBody>
      </p:sp>
      <p:sp>
        <p:nvSpPr>
          <p:cNvPr id="12" name="TextBox 12"/>
          <p:cNvSpPr txBox="1"/>
          <p:nvPr/>
        </p:nvSpPr>
        <p:spPr>
          <a:xfrm>
            <a:off x="10597667" y="316487"/>
            <a:ext cx="5796374" cy="735215"/>
          </a:xfrm>
          <a:prstGeom prst="rect">
            <a:avLst/>
          </a:prstGeom>
        </p:spPr>
        <p:txBody>
          <a:bodyPr lIns="0" tIns="0" rIns="0" bIns="0" rtlCol="0" anchor="t">
            <a:spAutoFit/>
          </a:bodyPr>
          <a:lstStyle/>
          <a:p>
            <a:pPr algn="ctr">
              <a:lnSpc>
                <a:spcPts val="6150"/>
              </a:lnSpc>
            </a:pPr>
            <a:r>
              <a:rPr lang="en-US" sz="3844">
                <a:solidFill>
                  <a:srgbClr val="202020"/>
                </a:solidFill>
                <a:latin typeface="Varela Round"/>
              </a:rPr>
              <a:t>SpeedyDoc</a:t>
            </a:r>
          </a:p>
        </p:txBody>
      </p:sp>
      <p:sp>
        <p:nvSpPr>
          <p:cNvPr id="13" name="Freeform 13"/>
          <p:cNvSpPr/>
          <p:nvPr/>
        </p:nvSpPr>
        <p:spPr>
          <a:xfrm>
            <a:off x="6346289" y="1970838"/>
            <a:ext cx="5595423" cy="6345325"/>
          </a:xfrm>
          <a:custGeom>
            <a:avLst/>
            <a:gdLst/>
            <a:ahLst/>
            <a:cxnLst/>
            <a:rect l="l" t="t" r="r" b="b"/>
            <a:pathLst>
              <a:path w="5595423" h="6345325">
                <a:moveTo>
                  <a:pt x="0" y="0"/>
                </a:moveTo>
                <a:lnTo>
                  <a:pt x="5595422" y="0"/>
                </a:lnTo>
                <a:lnTo>
                  <a:pt x="5595422" y="6345324"/>
                </a:lnTo>
                <a:lnTo>
                  <a:pt x="0" y="6345324"/>
                </a:lnTo>
                <a:lnTo>
                  <a:pt x="0" y="0"/>
                </a:lnTo>
                <a:close/>
              </a:path>
            </a:pathLst>
          </a:custGeom>
          <a:blipFill>
            <a:blip r:embed="rId4">
              <a:alphaModFix amt="8999"/>
              <a:extLst>
                <a:ext uri="{96DAC541-7B7A-43D3-8B79-37D633B846F1}">
                  <asvg:svgBlip xmlns="" xmlns:asvg="http://schemas.microsoft.com/office/drawing/2016/SVG/main" r:embed="rId5"/>
                </a:ext>
              </a:extLst>
            </a:blip>
            <a:stretch>
              <a:fillRect/>
            </a:stretch>
          </a:blipFill>
        </p:spPr>
      </p:sp>
      <p:sp>
        <p:nvSpPr>
          <p:cNvPr id="14" name="TextBox 14"/>
          <p:cNvSpPr txBox="1"/>
          <p:nvPr/>
        </p:nvSpPr>
        <p:spPr>
          <a:xfrm>
            <a:off x="1425146" y="1572436"/>
            <a:ext cx="6734000" cy="5578450"/>
          </a:xfrm>
          <a:prstGeom prst="rect">
            <a:avLst/>
          </a:prstGeom>
        </p:spPr>
        <p:txBody>
          <a:bodyPr lIns="0" tIns="0" rIns="0" bIns="0" rtlCol="0" anchor="t">
            <a:spAutoFit/>
          </a:bodyPr>
          <a:lstStyle/>
          <a:p>
            <a:pPr marL="453387" lvl="1" indent="-226693">
              <a:lnSpc>
                <a:spcPts val="2939"/>
              </a:lnSpc>
              <a:buFont typeface="Arial"/>
              <a:buChar char="•"/>
            </a:pPr>
            <a:r>
              <a:rPr lang="en-US" sz="2099" dirty="0">
                <a:solidFill>
                  <a:srgbClr val="000000"/>
                </a:solidFill>
                <a:latin typeface="Poppins Bold"/>
              </a:rPr>
              <a:t>Symptom Reporting and Care Request: </a:t>
            </a:r>
            <a:r>
              <a:rPr lang="en-US" sz="2099" dirty="0">
                <a:solidFill>
                  <a:srgbClr val="000000"/>
                </a:solidFill>
                <a:latin typeface="Poppins"/>
              </a:rPr>
              <a:t>Users describe symptoms through the app. Click "Get care" button for review by healthcare providers, who </a:t>
            </a:r>
            <a:r>
              <a:rPr lang="en-US" sz="2099" dirty="0" smtClean="0">
                <a:solidFill>
                  <a:srgbClr val="000000"/>
                </a:solidFill>
                <a:latin typeface="Poppins"/>
              </a:rPr>
              <a:t>can respond </a:t>
            </a:r>
            <a:r>
              <a:rPr lang="en-US" sz="2099" dirty="0">
                <a:solidFill>
                  <a:srgbClr val="000000"/>
                </a:solidFill>
                <a:latin typeface="Poppins"/>
              </a:rPr>
              <a:t>within </a:t>
            </a:r>
            <a:r>
              <a:rPr lang="en-US" sz="2099" dirty="0" smtClean="0">
                <a:solidFill>
                  <a:srgbClr val="000000"/>
                </a:solidFill>
                <a:latin typeface="Poppins"/>
              </a:rPr>
              <a:t>minutes but often take a lot more time as Canadian Health System is severely overburdened.</a:t>
            </a:r>
            <a:endParaRPr lang="en-US" sz="2099" dirty="0">
              <a:solidFill>
                <a:srgbClr val="000000"/>
              </a:solidFill>
              <a:latin typeface="Poppins"/>
            </a:endParaRPr>
          </a:p>
          <a:p>
            <a:pPr>
              <a:lnSpc>
                <a:spcPts val="2939"/>
              </a:lnSpc>
            </a:pPr>
            <a:endParaRPr lang="en-US" sz="2099" dirty="0">
              <a:solidFill>
                <a:srgbClr val="000000"/>
              </a:solidFill>
              <a:latin typeface="Poppins"/>
            </a:endParaRPr>
          </a:p>
          <a:p>
            <a:pPr marL="453387" lvl="1" indent="-226693">
              <a:lnSpc>
                <a:spcPts val="2939"/>
              </a:lnSpc>
              <a:buFont typeface="Arial"/>
              <a:buChar char="•"/>
            </a:pPr>
            <a:r>
              <a:rPr lang="en-US" sz="2099" dirty="0">
                <a:solidFill>
                  <a:srgbClr val="000000"/>
                </a:solidFill>
                <a:latin typeface="Poppins Bold"/>
              </a:rPr>
              <a:t>Consultation Method:</a:t>
            </a:r>
            <a:r>
              <a:rPr lang="en-US" sz="2099" dirty="0">
                <a:solidFill>
                  <a:srgbClr val="000000"/>
                </a:solidFill>
                <a:latin typeface="Poppins"/>
              </a:rPr>
              <a:t> Online consultations occur over text, with possible video or audio chat if needed.</a:t>
            </a:r>
          </a:p>
          <a:p>
            <a:pPr>
              <a:lnSpc>
                <a:spcPts val="2939"/>
              </a:lnSpc>
            </a:pPr>
            <a:endParaRPr lang="en-US" sz="2099" dirty="0">
              <a:solidFill>
                <a:srgbClr val="000000"/>
              </a:solidFill>
              <a:latin typeface="Poppins"/>
            </a:endParaRPr>
          </a:p>
          <a:p>
            <a:pPr marL="453387" lvl="1" indent="-226693">
              <a:lnSpc>
                <a:spcPts val="2939"/>
              </a:lnSpc>
              <a:buFont typeface="Arial"/>
              <a:buChar char="•"/>
            </a:pPr>
            <a:r>
              <a:rPr lang="en-US" sz="2099" dirty="0">
                <a:solidFill>
                  <a:srgbClr val="000000"/>
                </a:solidFill>
                <a:latin typeface="Poppins Bold"/>
              </a:rPr>
              <a:t>Diagnosis and Prescription:</a:t>
            </a:r>
            <a:r>
              <a:rPr lang="en-US" sz="2099" dirty="0">
                <a:solidFill>
                  <a:srgbClr val="000000"/>
                </a:solidFill>
                <a:latin typeface="Poppins"/>
              </a:rPr>
              <a:t> Canadian online doctors provide diagnoses and prescriptions as necessary. Free prescription delivery service is available.</a:t>
            </a:r>
          </a:p>
        </p:txBody>
      </p:sp>
      <p:sp>
        <p:nvSpPr>
          <p:cNvPr id="15" name="TextBox 15"/>
          <p:cNvSpPr txBox="1"/>
          <p:nvPr/>
        </p:nvSpPr>
        <p:spPr>
          <a:xfrm>
            <a:off x="10079009" y="1572436"/>
            <a:ext cx="6833689" cy="8181727"/>
          </a:xfrm>
          <a:prstGeom prst="rect">
            <a:avLst/>
          </a:prstGeom>
        </p:spPr>
        <p:txBody>
          <a:bodyPr lIns="0" tIns="0" rIns="0" bIns="0" rtlCol="0" anchor="t">
            <a:spAutoFit/>
          </a:bodyPr>
          <a:lstStyle/>
          <a:p>
            <a:pPr marL="453387" lvl="1" indent="-226693">
              <a:lnSpc>
                <a:spcPts val="2939"/>
              </a:lnSpc>
              <a:buFont typeface="Arial"/>
              <a:buChar char="•"/>
            </a:pPr>
            <a:r>
              <a:rPr lang="en-US" sz="2099" dirty="0">
                <a:solidFill>
                  <a:srgbClr val="000000"/>
                </a:solidFill>
                <a:latin typeface="Poppins Bold"/>
              </a:rPr>
              <a:t>Innovative Mobile Solution: </a:t>
            </a:r>
            <a:r>
              <a:rPr lang="en-US" sz="2099" dirty="0">
                <a:solidFill>
                  <a:srgbClr val="000000"/>
                </a:solidFill>
                <a:latin typeface="Poppins"/>
              </a:rPr>
              <a:t>Offers intuitive and user-friendly mobile platform for symptom input and medical consultation.</a:t>
            </a:r>
          </a:p>
          <a:p>
            <a:pPr>
              <a:lnSpc>
                <a:spcPts val="2939"/>
              </a:lnSpc>
            </a:pPr>
            <a:endParaRPr lang="en-US" sz="2099" dirty="0">
              <a:solidFill>
                <a:srgbClr val="000000"/>
              </a:solidFill>
              <a:latin typeface="Poppins"/>
            </a:endParaRPr>
          </a:p>
          <a:p>
            <a:pPr marL="453387" lvl="1" indent="-226693">
              <a:lnSpc>
                <a:spcPts val="2939"/>
              </a:lnSpc>
              <a:buFont typeface="Arial"/>
              <a:buChar char="•"/>
            </a:pPr>
            <a:r>
              <a:rPr lang="en-US" sz="2099" dirty="0">
                <a:solidFill>
                  <a:srgbClr val="000000"/>
                </a:solidFill>
                <a:latin typeface="Poppins Bold"/>
              </a:rPr>
              <a:t>AI-Powered Health Consultation: </a:t>
            </a:r>
            <a:r>
              <a:rPr lang="en-US" sz="2099" dirty="0">
                <a:solidFill>
                  <a:srgbClr val="000000"/>
                </a:solidFill>
                <a:latin typeface="Poppins"/>
              </a:rPr>
              <a:t>Utilizes advanced Large Language Model (LLM) driven by Google Med-</a:t>
            </a:r>
            <a:r>
              <a:rPr lang="en-US" sz="2099" dirty="0" err="1">
                <a:solidFill>
                  <a:srgbClr val="000000"/>
                </a:solidFill>
                <a:latin typeface="Poppins"/>
              </a:rPr>
              <a:t>PaLM</a:t>
            </a:r>
            <a:r>
              <a:rPr lang="en-US" sz="2099" dirty="0">
                <a:solidFill>
                  <a:srgbClr val="000000"/>
                </a:solidFill>
                <a:latin typeface="Poppins"/>
              </a:rPr>
              <a:t> 2 for understanding symptoms and medical history. AI-generated preliminary diagnoses are validated by certified local physicians.</a:t>
            </a:r>
          </a:p>
          <a:p>
            <a:pPr>
              <a:lnSpc>
                <a:spcPts val="2939"/>
              </a:lnSpc>
            </a:pPr>
            <a:endParaRPr lang="en-US" sz="2099" dirty="0">
              <a:solidFill>
                <a:srgbClr val="000000"/>
              </a:solidFill>
              <a:latin typeface="Poppins"/>
            </a:endParaRPr>
          </a:p>
          <a:p>
            <a:pPr marL="453387" lvl="1" indent="-226693">
              <a:lnSpc>
                <a:spcPts val="2939"/>
              </a:lnSpc>
              <a:buFont typeface="Arial"/>
              <a:buChar char="•"/>
            </a:pPr>
            <a:r>
              <a:rPr lang="en-US" sz="2099" dirty="0">
                <a:solidFill>
                  <a:srgbClr val="000000"/>
                </a:solidFill>
                <a:latin typeface="Poppins Bold"/>
              </a:rPr>
              <a:t>Rapid Response System: </a:t>
            </a:r>
            <a:r>
              <a:rPr lang="en-US" sz="2099" dirty="0">
                <a:solidFill>
                  <a:srgbClr val="000000"/>
                </a:solidFill>
                <a:latin typeface="Poppins"/>
              </a:rPr>
              <a:t>Allows direct connection with a doctor via call </a:t>
            </a:r>
            <a:r>
              <a:rPr lang="en-US" sz="2099" dirty="0" smtClean="0">
                <a:solidFill>
                  <a:srgbClr val="000000"/>
                </a:solidFill>
                <a:latin typeface="Poppins"/>
              </a:rPr>
              <a:t>/ Video Call within minutes </a:t>
            </a:r>
            <a:r>
              <a:rPr lang="en-US" sz="2099" dirty="0">
                <a:solidFill>
                  <a:srgbClr val="000000"/>
                </a:solidFill>
                <a:latin typeface="Poppins"/>
              </a:rPr>
              <a:t>if dissatisfied with AI response</a:t>
            </a:r>
            <a:r>
              <a:rPr lang="en-US" sz="2099" dirty="0">
                <a:solidFill>
                  <a:srgbClr val="000000"/>
                </a:solidFill>
                <a:latin typeface="Poppins Bold"/>
              </a:rPr>
              <a:t>.</a:t>
            </a:r>
          </a:p>
          <a:p>
            <a:pPr>
              <a:lnSpc>
                <a:spcPts val="2939"/>
              </a:lnSpc>
            </a:pPr>
            <a:endParaRPr lang="en-US" sz="2099" dirty="0">
              <a:solidFill>
                <a:srgbClr val="000000"/>
              </a:solidFill>
              <a:latin typeface="Poppins Bold"/>
            </a:endParaRPr>
          </a:p>
          <a:p>
            <a:pPr marL="453387" lvl="1" indent="-226693">
              <a:lnSpc>
                <a:spcPts val="2939"/>
              </a:lnSpc>
              <a:buFont typeface="Arial"/>
              <a:buChar char="•"/>
            </a:pPr>
            <a:r>
              <a:rPr lang="en-US" sz="2099" dirty="0">
                <a:solidFill>
                  <a:srgbClr val="000000"/>
                </a:solidFill>
                <a:latin typeface="Poppins Bold"/>
              </a:rPr>
              <a:t>Global Doctor Network: </a:t>
            </a:r>
            <a:r>
              <a:rPr lang="en-US" sz="2099" dirty="0">
                <a:solidFill>
                  <a:srgbClr val="000000"/>
                </a:solidFill>
                <a:latin typeface="Poppins"/>
              </a:rPr>
              <a:t>Diverse network of registered doctors, including those in Asia.</a:t>
            </a:r>
          </a:p>
          <a:p>
            <a:pPr>
              <a:lnSpc>
                <a:spcPts val="2939"/>
              </a:lnSpc>
            </a:pPr>
            <a:endParaRPr lang="en-US" sz="2099" dirty="0">
              <a:solidFill>
                <a:srgbClr val="000000"/>
              </a:solidFill>
              <a:latin typeface="Poppins"/>
            </a:endParaRPr>
          </a:p>
          <a:p>
            <a:pPr marL="453387" lvl="1" indent="-226693">
              <a:lnSpc>
                <a:spcPts val="2939"/>
              </a:lnSpc>
              <a:buFont typeface="Arial"/>
              <a:buChar char="•"/>
            </a:pPr>
            <a:r>
              <a:rPr lang="en-US" sz="2099" dirty="0">
                <a:solidFill>
                  <a:srgbClr val="000000"/>
                </a:solidFill>
                <a:latin typeface="Poppins Bold"/>
              </a:rPr>
              <a:t>Local Prescription Validation:</a:t>
            </a:r>
            <a:r>
              <a:rPr lang="en-US" sz="2099" dirty="0">
                <a:solidFill>
                  <a:srgbClr val="000000"/>
                </a:solidFill>
                <a:latin typeface="Poppins"/>
              </a:rPr>
              <a:t> Asian doctors offer general advice and diagnoses; prescriptions are validated by local Canadian physicians.</a:t>
            </a: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33138" y="495015"/>
            <a:ext cx="17421724" cy="9296970"/>
            <a:chOff x="0" y="0"/>
            <a:chExt cx="8829847" cy="4711981"/>
          </a:xfrm>
        </p:grpSpPr>
        <p:sp>
          <p:nvSpPr>
            <p:cNvPr id="3" name="Freeform 3"/>
            <p:cNvSpPr/>
            <p:nvPr/>
          </p:nvSpPr>
          <p:spPr>
            <a:xfrm>
              <a:off x="0" y="0"/>
              <a:ext cx="8829847" cy="4711981"/>
            </a:xfrm>
            <a:custGeom>
              <a:avLst/>
              <a:gdLst/>
              <a:ahLst/>
              <a:cxnLst/>
              <a:rect l="l" t="t" r="r" b="b"/>
              <a:pathLst>
                <a:path w="8829847" h="4711981">
                  <a:moveTo>
                    <a:pt x="8705387" y="4711981"/>
                  </a:moveTo>
                  <a:lnTo>
                    <a:pt x="124460" y="4711981"/>
                  </a:lnTo>
                  <a:cubicBezTo>
                    <a:pt x="55880" y="4711981"/>
                    <a:pt x="0" y="4656101"/>
                    <a:pt x="0" y="4587521"/>
                  </a:cubicBezTo>
                  <a:lnTo>
                    <a:pt x="0" y="124460"/>
                  </a:lnTo>
                  <a:cubicBezTo>
                    <a:pt x="0" y="55880"/>
                    <a:pt x="55880" y="0"/>
                    <a:pt x="124460" y="0"/>
                  </a:cubicBezTo>
                  <a:lnTo>
                    <a:pt x="8705387" y="0"/>
                  </a:lnTo>
                  <a:cubicBezTo>
                    <a:pt x="8773968" y="0"/>
                    <a:pt x="8829847" y="55880"/>
                    <a:pt x="8829847" y="124460"/>
                  </a:cubicBezTo>
                  <a:lnTo>
                    <a:pt x="8829847" y="4587521"/>
                  </a:lnTo>
                  <a:cubicBezTo>
                    <a:pt x="8829847" y="4656101"/>
                    <a:pt x="8773968" y="4711981"/>
                    <a:pt x="8705387" y="4711981"/>
                  </a:cubicBezTo>
                  <a:close/>
                </a:path>
              </a:pathLst>
            </a:custGeom>
            <a:solidFill>
              <a:srgbClr val="F5F8FA"/>
            </a:solidFill>
          </p:spPr>
        </p:sp>
      </p:grpSp>
      <p:grpSp>
        <p:nvGrpSpPr>
          <p:cNvPr id="4" name="Group 4"/>
          <p:cNvGrpSpPr/>
          <p:nvPr/>
        </p:nvGrpSpPr>
        <p:grpSpPr>
          <a:xfrm>
            <a:off x="1401949" y="5404883"/>
            <a:ext cx="2844159" cy="1821852"/>
            <a:chOff x="0" y="0"/>
            <a:chExt cx="3792212" cy="2429136"/>
          </a:xfrm>
        </p:grpSpPr>
        <p:sp>
          <p:nvSpPr>
            <p:cNvPr id="5" name="Freeform 5"/>
            <p:cNvSpPr/>
            <p:nvPr/>
          </p:nvSpPr>
          <p:spPr>
            <a:xfrm>
              <a:off x="0" y="0"/>
              <a:ext cx="2142057" cy="2429136"/>
            </a:xfrm>
            <a:custGeom>
              <a:avLst/>
              <a:gdLst/>
              <a:ahLst/>
              <a:cxnLst/>
              <a:rect l="l" t="t" r="r" b="b"/>
              <a:pathLst>
                <a:path w="2142057" h="2429136">
                  <a:moveTo>
                    <a:pt x="0" y="0"/>
                  </a:moveTo>
                  <a:lnTo>
                    <a:pt x="2142057" y="0"/>
                  </a:lnTo>
                  <a:lnTo>
                    <a:pt x="2142057" y="2429136"/>
                  </a:lnTo>
                  <a:lnTo>
                    <a:pt x="0" y="2429136"/>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6" name="TextBox 6"/>
            <p:cNvSpPr txBox="1"/>
            <p:nvPr/>
          </p:nvSpPr>
          <p:spPr>
            <a:xfrm>
              <a:off x="491901" y="1166943"/>
              <a:ext cx="3300311" cy="504301"/>
            </a:xfrm>
            <a:prstGeom prst="rect">
              <a:avLst/>
            </a:prstGeom>
          </p:spPr>
          <p:txBody>
            <a:bodyPr lIns="0" tIns="0" rIns="0" bIns="0" rtlCol="0" anchor="t">
              <a:spAutoFit/>
            </a:bodyPr>
            <a:lstStyle/>
            <a:p>
              <a:pPr algn="ctr">
                <a:lnSpc>
                  <a:spcPts val="3213"/>
                </a:lnSpc>
              </a:pPr>
              <a:r>
                <a:rPr lang="en-US" sz="2295" spc="305">
                  <a:solidFill>
                    <a:srgbClr val="000000"/>
                  </a:solidFill>
                  <a:latin typeface="Montserrat Classic"/>
                </a:rPr>
                <a:t>SPEEDY</a:t>
              </a:r>
            </a:p>
          </p:txBody>
        </p:sp>
        <p:sp>
          <p:nvSpPr>
            <p:cNvPr id="7" name="TextBox 7"/>
            <p:cNvSpPr txBox="1"/>
            <p:nvPr/>
          </p:nvSpPr>
          <p:spPr>
            <a:xfrm>
              <a:off x="491901" y="1642566"/>
              <a:ext cx="3300311" cy="350030"/>
            </a:xfrm>
            <a:prstGeom prst="rect">
              <a:avLst/>
            </a:prstGeom>
          </p:spPr>
          <p:txBody>
            <a:bodyPr lIns="0" tIns="0" rIns="0" bIns="0" rtlCol="0" anchor="t">
              <a:spAutoFit/>
            </a:bodyPr>
            <a:lstStyle/>
            <a:p>
              <a:pPr algn="ctr">
                <a:lnSpc>
                  <a:spcPts val="2276"/>
                </a:lnSpc>
              </a:pPr>
              <a:r>
                <a:rPr lang="en-US" sz="1625">
                  <a:solidFill>
                    <a:srgbClr val="000000"/>
                  </a:solidFill>
                  <a:latin typeface="Montserrat Classic"/>
                </a:rPr>
                <a:t>DOC</a:t>
              </a:r>
            </a:p>
          </p:txBody>
        </p:sp>
      </p:grpSp>
      <p:sp>
        <p:nvSpPr>
          <p:cNvPr id="8" name="Freeform 8"/>
          <p:cNvSpPr/>
          <p:nvPr/>
        </p:nvSpPr>
        <p:spPr>
          <a:xfrm>
            <a:off x="5041015" y="3884357"/>
            <a:ext cx="8205971" cy="5282004"/>
          </a:xfrm>
          <a:custGeom>
            <a:avLst/>
            <a:gdLst/>
            <a:ahLst/>
            <a:cxnLst/>
            <a:rect l="l" t="t" r="r" b="b"/>
            <a:pathLst>
              <a:path w="8205971" h="5282004">
                <a:moveTo>
                  <a:pt x="0" y="0"/>
                </a:moveTo>
                <a:lnTo>
                  <a:pt x="8205970" y="0"/>
                </a:lnTo>
                <a:lnTo>
                  <a:pt x="8205970" y="5282004"/>
                </a:lnTo>
                <a:lnTo>
                  <a:pt x="0" y="5282004"/>
                </a:lnTo>
                <a:lnTo>
                  <a:pt x="0" y="0"/>
                </a:lnTo>
                <a:close/>
              </a:path>
            </a:pathLst>
          </a:custGeom>
          <a:blipFill>
            <a:blip r:embed="rId4"/>
            <a:stretch>
              <a:fillRect/>
            </a:stretch>
          </a:blipFill>
        </p:spPr>
      </p:sp>
      <p:sp>
        <p:nvSpPr>
          <p:cNvPr id="9" name="TextBox 9"/>
          <p:cNvSpPr txBox="1"/>
          <p:nvPr/>
        </p:nvSpPr>
        <p:spPr>
          <a:xfrm>
            <a:off x="1401949" y="1057275"/>
            <a:ext cx="15484102" cy="784028"/>
          </a:xfrm>
          <a:prstGeom prst="rect">
            <a:avLst/>
          </a:prstGeom>
        </p:spPr>
        <p:txBody>
          <a:bodyPr lIns="0" tIns="0" rIns="0" bIns="0" rtlCol="0" anchor="t">
            <a:spAutoFit/>
          </a:bodyPr>
          <a:lstStyle/>
          <a:p>
            <a:pPr algn="ctr">
              <a:lnSpc>
                <a:spcPts val="5808"/>
              </a:lnSpc>
            </a:pPr>
            <a:r>
              <a:rPr lang="en-US" sz="4922">
                <a:solidFill>
                  <a:srgbClr val="100A3A"/>
                </a:solidFill>
                <a:latin typeface="Poppins"/>
              </a:rPr>
              <a:t>Integrating SpeedyDoc with Google Med-PaLM 2</a:t>
            </a:r>
          </a:p>
        </p:txBody>
      </p:sp>
      <p:sp>
        <p:nvSpPr>
          <p:cNvPr id="10" name="TextBox 10"/>
          <p:cNvSpPr txBox="1"/>
          <p:nvPr/>
        </p:nvSpPr>
        <p:spPr>
          <a:xfrm>
            <a:off x="1858781" y="2151373"/>
            <a:ext cx="14570439" cy="1216674"/>
          </a:xfrm>
          <a:prstGeom prst="rect">
            <a:avLst/>
          </a:prstGeom>
        </p:spPr>
        <p:txBody>
          <a:bodyPr lIns="0" tIns="0" rIns="0" bIns="0" rtlCol="0" anchor="t">
            <a:spAutoFit/>
          </a:bodyPr>
          <a:lstStyle/>
          <a:p>
            <a:pPr algn="ctr">
              <a:lnSpc>
                <a:spcPts val="3183"/>
              </a:lnSpc>
            </a:pPr>
            <a:r>
              <a:rPr lang="en-US" sz="2448">
                <a:solidFill>
                  <a:srgbClr val="000000">
                    <a:alpha val="54902"/>
                  </a:srgbClr>
                </a:solidFill>
                <a:latin typeface="Poppins Bold"/>
              </a:rPr>
              <a:t>SpeedyDoc</a:t>
            </a:r>
            <a:r>
              <a:rPr lang="en-US" sz="2448">
                <a:solidFill>
                  <a:srgbClr val="000000">
                    <a:alpha val="54902"/>
                  </a:srgbClr>
                </a:solidFill>
                <a:latin typeface="Poppins"/>
              </a:rPr>
              <a:t> leverages the power of </a:t>
            </a:r>
            <a:r>
              <a:rPr lang="en-US" sz="2448">
                <a:solidFill>
                  <a:srgbClr val="000000">
                    <a:alpha val="54902"/>
                  </a:srgbClr>
                </a:solidFill>
                <a:latin typeface="Poppins Bold"/>
              </a:rPr>
              <a:t>Google Med-PaLM 2</a:t>
            </a:r>
            <a:r>
              <a:rPr lang="en-US" sz="2448">
                <a:solidFill>
                  <a:srgbClr val="000000">
                    <a:alpha val="54902"/>
                  </a:srgbClr>
                </a:solidFill>
                <a:latin typeface="Poppins"/>
              </a:rPr>
              <a:t>, an advanced medical AI system, to enhance its diagnostic capabilities. This integration enables SpeedyDoc to process vast amounts of medical data, ensuring accurate analysis and diagnosis in real-time.</a:t>
            </a: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33138" y="495015"/>
            <a:ext cx="17421724" cy="9296970"/>
            <a:chOff x="0" y="0"/>
            <a:chExt cx="8829847" cy="4711981"/>
          </a:xfrm>
        </p:grpSpPr>
        <p:sp>
          <p:nvSpPr>
            <p:cNvPr id="3" name="Freeform 3"/>
            <p:cNvSpPr/>
            <p:nvPr/>
          </p:nvSpPr>
          <p:spPr>
            <a:xfrm>
              <a:off x="0" y="0"/>
              <a:ext cx="8829847" cy="4711981"/>
            </a:xfrm>
            <a:custGeom>
              <a:avLst/>
              <a:gdLst/>
              <a:ahLst/>
              <a:cxnLst/>
              <a:rect l="l" t="t" r="r" b="b"/>
              <a:pathLst>
                <a:path w="8829847" h="4711981">
                  <a:moveTo>
                    <a:pt x="8705387" y="4711981"/>
                  </a:moveTo>
                  <a:lnTo>
                    <a:pt x="124460" y="4711981"/>
                  </a:lnTo>
                  <a:cubicBezTo>
                    <a:pt x="55880" y="4711981"/>
                    <a:pt x="0" y="4656101"/>
                    <a:pt x="0" y="4587521"/>
                  </a:cubicBezTo>
                  <a:lnTo>
                    <a:pt x="0" y="124460"/>
                  </a:lnTo>
                  <a:cubicBezTo>
                    <a:pt x="0" y="55880"/>
                    <a:pt x="55880" y="0"/>
                    <a:pt x="124460" y="0"/>
                  </a:cubicBezTo>
                  <a:lnTo>
                    <a:pt x="8705387" y="0"/>
                  </a:lnTo>
                  <a:cubicBezTo>
                    <a:pt x="8773968" y="0"/>
                    <a:pt x="8829847" y="55880"/>
                    <a:pt x="8829847" y="124460"/>
                  </a:cubicBezTo>
                  <a:lnTo>
                    <a:pt x="8829847" y="4587521"/>
                  </a:lnTo>
                  <a:cubicBezTo>
                    <a:pt x="8829847" y="4656101"/>
                    <a:pt x="8773968" y="4711981"/>
                    <a:pt x="8705387" y="4711981"/>
                  </a:cubicBezTo>
                  <a:close/>
                </a:path>
              </a:pathLst>
            </a:custGeom>
            <a:solidFill>
              <a:srgbClr val="EAF1FE"/>
            </a:solidFill>
          </p:spPr>
        </p:sp>
      </p:grpSp>
      <p:grpSp>
        <p:nvGrpSpPr>
          <p:cNvPr id="4" name="Group 4"/>
          <p:cNvGrpSpPr/>
          <p:nvPr/>
        </p:nvGrpSpPr>
        <p:grpSpPr>
          <a:xfrm>
            <a:off x="1028700" y="2010740"/>
            <a:ext cx="2747615" cy="1760010"/>
            <a:chOff x="0" y="0"/>
            <a:chExt cx="3663487" cy="2346680"/>
          </a:xfrm>
        </p:grpSpPr>
        <p:sp>
          <p:nvSpPr>
            <p:cNvPr id="5" name="Freeform 5"/>
            <p:cNvSpPr/>
            <p:nvPr/>
          </p:nvSpPr>
          <p:spPr>
            <a:xfrm>
              <a:off x="0" y="0"/>
              <a:ext cx="2069345" cy="2346680"/>
            </a:xfrm>
            <a:custGeom>
              <a:avLst/>
              <a:gdLst/>
              <a:ahLst/>
              <a:cxnLst/>
              <a:rect l="l" t="t" r="r" b="b"/>
              <a:pathLst>
                <a:path w="2069345" h="2346680">
                  <a:moveTo>
                    <a:pt x="0" y="0"/>
                  </a:moveTo>
                  <a:lnTo>
                    <a:pt x="2069345" y="0"/>
                  </a:lnTo>
                  <a:lnTo>
                    <a:pt x="2069345" y="2346680"/>
                  </a:lnTo>
                  <a:lnTo>
                    <a:pt x="0" y="2346680"/>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6" name="TextBox 6"/>
            <p:cNvSpPr txBox="1"/>
            <p:nvPr/>
          </p:nvSpPr>
          <p:spPr>
            <a:xfrm>
              <a:off x="475204" y="1125715"/>
              <a:ext cx="3188283" cy="488800"/>
            </a:xfrm>
            <a:prstGeom prst="rect">
              <a:avLst/>
            </a:prstGeom>
          </p:spPr>
          <p:txBody>
            <a:bodyPr lIns="0" tIns="0" rIns="0" bIns="0" rtlCol="0" anchor="t">
              <a:spAutoFit/>
            </a:bodyPr>
            <a:lstStyle/>
            <a:p>
              <a:pPr algn="ctr">
                <a:lnSpc>
                  <a:spcPts val="3104"/>
                </a:lnSpc>
              </a:pPr>
              <a:r>
                <a:rPr lang="en-US" sz="2217" spc="294">
                  <a:solidFill>
                    <a:srgbClr val="000000"/>
                  </a:solidFill>
                  <a:latin typeface="Montserrat Classic"/>
                </a:rPr>
                <a:t>SPEEDY</a:t>
              </a:r>
            </a:p>
          </p:txBody>
        </p:sp>
        <p:sp>
          <p:nvSpPr>
            <p:cNvPr id="7" name="TextBox 7"/>
            <p:cNvSpPr txBox="1"/>
            <p:nvPr/>
          </p:nvSpPr>
          <p:spPr>
            <a:xfrm>
              <a:off x="475204" y="1585840"/>
              <a:ext cx="3188283" cy="339119"/>
            </a:xfrm>
            <a:prstGeom prst="rect">
              <a:avLst/>
            </a:prstGeom>
          </p:spPr>
          <p:txBody>
            <a:bodyPr lIns="0" tIns="0" rIns="0" bIns="0" rtlCol="0" anchor="t">
              <a:spAutoFit/>
            </a:bodyPr>
            <a:lstStyle/>
            <a:p>
              <a:pPr algn="ctr">
                <a:lnSpc>
                  <a:spcPts val="2198"/>
                </a:lnSpc>
              </a:pPr>
              <a:r>
                <a:rPr lang="en-US" sz="1570">
                  <a:solidFill>
                    <a:srgbClr val="000000"/>
                  </a:solidFill>
                  <a:latin typeface="Montserrat Classic"/>
                </a:rPr>
                <a:t>DOC</a:t>
              </a:r>
            </a:p>
          </p:txBody>
        </p:sp>
      </p:grpSp>
      <p:sp>
        <p:nvSpPr>
          <p:cNvPr id="8" name="Freeform 8"/>
          <p:cNvSpPr/>
          <p:nvPr/>
        </p:nvSpPr>
        <p:spPr>
          <a:xfrm>
            <a:off x="3509615" y="1947550"/>
            <a:ext cx="2040895" cy="1823200"/>
          </a:xfrm>
          <a:custGeom>
            <a:avLst/>
            <a:gdLst/>
            <a:ahLst/>
            <a:cxnLst/>
            <a:rect l="l" t="t" r="r" b="b"/>
            <a:pathLst>
              <a:path w="2040895" h="1823200">
                <a:moveTo>
                  <a:pt x="0" y="0"/>
                </a:moveTo>
                <a:lnTo>
                  <a:pt x="2040895" y="0"/>
                </a:lnTo>
                <a:lnTo>
                  <a:pt x="2040895" y="1823200"/>
                </a:lnTo>
                <a:lnTo>
                  <a:pt x="0" y="1823200"/>
                </a:lnTo>
                <a:lnTo>
                  <a:pt x="0" y="0"/>
                </a:lnTo>
                <a:close/>
              </a:path>
            </a:pathLst>
          </a:custGeom>
          <a:blipFill>
            <a:blip r:embed="rId4"/>
            <a:stretch>
              <a:fillRect/>
            </a:stretch>
          </a:blipFill>
        </p:spPr>
      </p:sp>
      <p:sp>
        <p:nvSpPr>
          <p:cNvPr id="9" name="TextBox 9"/>
          <p:cNvSpPr txBox="1"/>
          <p:nvPr/>
        </p:nvSpPr>
        <p:spPr>
          <a:xfrm>
            <a:off x="1028700" y="4075550"/>
            <a:ext cx="6259319" cy="1632769"/>
          </a:xfrm>
          <a:prstGeom prst="rect">
            <a:avLst/>
          </a:prstGeom>
        </p:spPr>
        <p:txBody>
          <a:bodyPr lIns="0" tIns="0" rIns="0" bIns="0" rtlCol="0" anchor="t">
            <a:spAutoFit/>
          </a:bodyPr>
          <a:lstStyle/>
          <a:p>
            <a:pPr>
              <a:lnSpc>
                <a:spcPts val="6280"/>
              </a:lnSpc>
            </a:pPr>
            <a:r>
              <a:rPr lang="en-US" sz="5322">
                <a:solidFill>
                  <a:srgbClr val="100A3A"/>
                </a:solidFill>
                <a:latin typeface="Poppins"/>
              </a:rPr>
              <a:t>Benefits of Google </a:t>
            </a:r>
            <a:r>
              <a:rPr lang="en-US" sz="5322">
                <a:solidFill>
                  <a:srgbClr val="100A3A"/>
                </a:solidFill>
                <a:latin typeface="Poppins Bold"/>
              </a:rPr>
              <a:t>Med-PaLM 2</a:t>
            </a:r>
          </a:p>
        </p:txBody>
      </p:sp>
      <p:sp>
        <p:nvSpPr>
          <p:cNvPr id="10" name="TextBox 10"/>
          <p:cNvSpPr txBox="1"/>
          <p:nvPr/>
        </p:nvSpPr>
        <p:spPr>
          <a:xfrm>
            <a:off x="1028700" y="1253231"/>
            <a:ext cx="1559937" cy="419156"/>
          </a:xfrm>
          <a:prstGeom prst="rect">
            <a:avLst/>
          </a:prstGeom>
        </p:spPr>
        <p:txBody>
          <a:bodyPr lIns="0" tIns="0" rIns="0" bIns="0" rtlCol="0" anchor="t">
            <a:spAutoFit/>
          </a:bodyPr>
          <a:lstStyle/>
          <a:p>
            <a:pPr algn="r">
              <a:lnSpc>
                <a:spcPts val="3598"/>
              </a:lnSpc>
            </a:pPr>
            <a:r>
              <a:rPr lang="en-US" sz="2248">
                <a:solidFill>
                  <a:srgbClr val="1279FA"/>
                </a:solidFill>
                <a:latin typeface="Raleway"/>
              </a:rPr>
              <a:t>SpeedyDoc</a:t>
            </a:r>
          </a:p>
        </p:txBody>
      </p:sp>
      <p:sp>
        <p:nvSpPr>
          <p:cNvPr id="11" name="TextBox 11"/>
          <p:cNvSpPr txBox="1"/>
          <p:nvPr/>
        </p:nvSpPr>
        <p:spPr>
          <a:xfrm>
            <a:off x="7780742" y="1448521"/>
            <a:ext cx="9478558" cy="4587307"/>
          </a:xfrm>
          <a:prstGeom prst="rect">
            <a:avLst/>
          </a:prstGeom>
        </p:spPr>
        <p:txBody>
          <a:bodyPr lIns="0" tIns="0" rIns="0" bIns="0" rtlCol="0" anchor="t">
            <a:spAutoFit/>
          </a:bodyPr>
          <a:lstStyle/>
          <a:p>
            <a:pPr algn="just">
              <a:lnSpc>
                <a:spcPts val="2831"/>
              </a:lnSpc>
            </a:pPr>
            <a:r>
              <a:rPr lang="en-US" sz="2022">
                <a:solidFill>
                  <a:srgbClr val="000000"/>
                </a:solidFill>
                <a:latin typeface="Poppins Bold"/>
              </a:rPr>
              <a:t>Precision and Accuracy: </a:t>
            </a:r>
            <a:r>
              <a:rPr lang="en-US" sz="2022">
                <a:solidFill>
                  <a:srgbClr val="000000"/>
                </a:solidFill>
                <a:latin typeface="Poppins"/>
              </a:rPr>
              <a:t>Google Med-PaLM 2, being a sophisticated AI, ensures precise and accurate medical assessments. It can analyze symptoms, medical history, and even subtle details to make accurate preliminary diagnoses.</a:t>
            </a:r>
          </a:p>
          <a:p>
            <a:pPr algn="just">
              <a:lnSpc>
                <a:spcPts val="2831"/>
              </a:lnSpc>
            </a:pPr>
            <a:endParaRPr lang="en-US" sz="2022">
              <a:solidFill>
                <a:srgbClr val="000000"/>
              </a:solidFill>
              <a:latin typeface="Poppins"/>
            </a:endParaRPr>
          </a:p>
          <a:p>
            <a:pPr algn="just">
              <a:lnSpc>
                <a:spcPts val="2831"/>
              </a:lnSpc>
            </a:pPr>
            <a:r>
              <a:rPr lang="en-US" sz="2022">
                <a:solidFill>
                  <a:srgbClr val="000000"/>
                </a:solidFill>
                <a:latin typeface="Poppins Bold"/>
              </a:rPr>
              <a:t>Speed and Efficiency: </a:t>
            </a:r>
            <a:r>
              <a:rPr lang="en-US" sz="2022">
                <a:solidFill>
                  <a:srgbClr val="000000"/>
                </a:solidFill>
                <a:latin typeface="Poppins"/>
              </a:rPr>
              <a:t>Med-PaLM 2 operates swiftly, analyzing data in real-time. This speed is crucial, especially in emergency situations, enabling rapid decision-making and timely medical advice.</a:t>
            </a:r>
          </a:p>
          <a:p>
            <a:pPr algn="just">
              <a:lnSpc>
                <a:spcPts val="2831"/>
              </a:lnSpc>
            </a:pPr>
            <a:endParaRPr lang="en-US" sz="2022">
              <a:solidFill>
                <a:srgbClr val="000000"/>
              </a:solidFill>
              <a:latin typeface="Poppins"/>
            </a:endParaRPr>
          </a:p>
          <a:p>
            <a:pPr algn="just">
              <a:lnSpc>
                <a:spcPts val="2831"/>
              </a:lnSpc>
            </a:pPr>
            <a:r>
              <a:rPr lang="en-US" sz="2022">
                <a:solidFill>
                  <a:srgbClr val="000000"/>
                </a:solidFill>
                <a:latin typeface="Poppins Bold"/>
              </a:rPr>
              <a:t>Data Integration and Analysis:</a:t>
            </a:r>
            <a:r>
              <a:rPr lang="en-US" sz="2022">
                <a:solidFill>
                  <a:srgbClr val="000000"/>
                </a:solidFill>
                <a:latin typeface="Poppins"/>
              </a:rPr>
              <a:t> The AI can integrate and analyze diverse datasets, including medical literature, patient records, and the latest research findings. This comprehensive analysis ensures that diagnoses are based on the most recent and relevant information available. </a:t>
            </a:r>
          </a:p>
        </p:txBody>
      </p:sp>
      <p:sp>
        <p:nvSpPr>
          <p:cNvPr id="12" name="TextBox 12"/>
          <p:cNvSpPr txBox="1"/>
          <p:nvPr/>
        </p:nvSpPr>
        <p:spPr>
          <a:xfrm>
            <a:off x="716357" y="6625072"/>
            <a:ext cx="16542943" cy="2472757"/>
          </a:xfrm>
          <a:prstGeom prst="rect">
            <a:avLst/>
          </a:prstGeom>
        </p:spPr>
        <p:txBody>
          <a:bodyPr lIns="0" tIns="0" rIns="0" bIns="0" rtlCol="0" anchor="t">
            <a:spAutoFit/>
          </a:bodyPr>
          <a:lstStyle/>
          <a:p>
            <a:pPr marL="436628" lvl="1" indent="-218314">
              <a:lnSpc>
                <a:spcPts val="2831"/>
              </a:lnSpc>
              <a:buFont typeface="Arial"/>
              <a:buChar char="•"/>
            </a:pPr>
            <a:r>
              <a:rPr lang="en-US" sz="2022">
                <a:solidFill>
                  <a:srgbClr val="000000"/>
                </a:solidFill>
                <a:latin typeface="Poppins Bold"/>
              </a:rPr>
              <a:t>Reduction in Uncertainty:</a:t>
            </a:r>
            <a:r>
              <a:rPr lang="en-US" sz="2022">
                <a:solidFill>
                  <a:srgbClr val="000000"/>
                </a:solidFill>
                <a:latin typeface="Poppins"/>
              </a:rPr>
              <a:t> Med-PaLM 2 significantly reduces uncertainty in medical advice. Unlike general chatbots, which might provide vague or inaccurate responses, Med-PaLM 2's advanced algorithms minimize ambiguities, offering clear and concise guidance.</a:t>
            </a:r>
          </a:p>
          <a:p>
            <a:pPr>
              <a:lnSpc>
                <a:spcPts val="2831"/>
              </a:lnSpc>
            </a:pPr>
            <a:endParaRPr lang="en-US" sz="2022">
              <a:solidFill>
                <a:srgbClr val="000000"/>
              </a:solidFill>
              <a:latin typeface="Poppins"/>
            </a:endParaRPr>
          </a:p>
          <a:p>
            <a:pPr marL="436628" lvl="1" indent="-218314">
              <a:lnSpc>
                <a:spcPts val="2831"/>
              </a:lnSpc>
              <a:buFont typeface="Arial"/>
              <a:buChar char="•"/>
            </a:pPr>
            <a:r>
              <a:rPr lang="en-US" sz="2022">
                <a:solidFill>
                  <a:srgbClr val="000000"/>
                </a:solidFill>
                <a:latin typeface="Poppins Bold"/>
              </a:rPr>
              <a:t>Continuous Learning and Improvement: </a:t>
            </a:r>
            <a:r>
              <a:rPr lang="en-US" sz="2022">
                <a:solidFill>
                  <a:srgbClr val="000000"/>
                </a:solidFill>
                <a:latin typeface="Poppins"/>
              </a:rPr>
              <a:t>Med-PaLM 2 utilizes machine learning techniques, allowing it to continuously learn and improve its diagnostic accuracy over time. It adapts to new medical findings and updates its knowledge base accordingly. </a:t>
            </a: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33138" y="495015"/>
            <a:ext cx="17421724" cy="9296970"/>
            <a:chOff x="0" y="0"/>
            <a:chExt cx="8829847" cy="4711981"/>
          </a:xfrm>
        </p:grpSpPr>
        <p:sp>
          <p:nvSpPr>
            <p:cNvPr id="3" name="Freeform 3"/>
            <p:cNvSpPr/>
            <p:nvPr/>
          </p:nvSpPr>
          <p:spPr>
            <a:xfrm>
              <a:off x="0" y="0"/>
              <a:ext cx="8829847" cy="4711981"/>
            </a:xfrm>
            <a:custGeom>
              <a:avLst/>
              <a:gdLst/>
              <a:ahLst/>
              <a:cxnLst/>
              <a:rect l="l" t="t" r="r" b="b"/>
              <a:pathLst>
                <a:path w="8829847" h="4711981">
                  <a:moveTo>
                    <a:pt x="8705387" y="4711981"/>
                  </a:moveTo>
                  <a:lnTo>
                    <a:pt x="124460" y="4711981"/>
                  </a:lnTo>
                  <a:cubicBezTo>
                    <a:pt x="55880" y="4711981"/>
                    <a:pt x="0" y="4656101"/>
                    <a:pt x="0" y="4587521"/>
                  </a:cubicBezTo>
                  <a:lnTo>
                    <a:pt x="0" y="124460"/>
                  </a:lnTo>
                  <a:cubicBezTo>
                    <a:pt x="0" y="55880"/>
                    <a:pt x="55880" y="0"/>
                    <a:pt x="124460" y="0"/>
                  </a:cubicBezTo>
                  <a:lnTo>
                    <a:pt x="8705387" y="0"/>
                  </a:lnTo>
                  <a:cubicBezTo>
                    <a:pt x="8773968" y="0"/>
                    <a:pt x="8829847" y="55880"/>
                    <a:pt x="8829847" y="124460"/>
                  </a:cubicBezTo>
                  <a:lnTo>
                    <a:pt x="8829847" y="4587521"/>
                  </a:lnTo>
                  <a:cubicBezTo>
                    <a:pt x="8829847" y="4656101"/>
                    <a:pt x="8773968" y="4711981"/>
                    <a:pt x="8705387" y="4711981"/>
                  </a:cubicBezTo>
                  <a:close/>
                </a:path>
              </a:pathLst>
            </a:custGeom>
            <a:solidFill>
              <a:srgbClr val="EAF1FE"/>
            </a:solidFill>
          </p:spPr>
        </p:sp>
      </p:grpSp>
      <p:sp>
        <p:nvSpPr>
          <p:cNvPr id="4" name="TextBox 4"/>
          <p:cNvSpPr txBox="1"/>
          <p:nvPr/>
        </p:nvSpPr>
        <p:spPr>
          <a:xfrm>
            <a:off x="1651172" y="5117320"/>
            <a:ext cx="14985656" cy="890581"/>
          </a:xfrm>
          <a:prstGeom prst="rect">
            <a:avLst/>
          </a:prstGeom>
        </p:spPr>
        <p:txBody>
          <a:bodyPr lIns="0" tIns="0" rIns="0" bIns="0" rtlCol="0" anchor="t">
            <a:spAutoFit/>
          </a:bodyPr>
          <a:lstStyle/>
          <a:p>
            <a:pPr algn="ctr">
              <a:lnSpc>
                <a:spcPts val="6634"/>
              </a:lnSpc>
            </a:pPr>
            <a:r>
              <a:rPr lang="en-US" sz="5622">
                <a:solidFill>
                  <a:srgbClr val="100A3A"/>
                </a:solidFill>
                <a:latin typeface="Poppins"/>
              </a:rPr>
              <a:t>Comparison with General Chatbots</a:t>
            </a:r>
          </a:p>
        </p:txBody>
      </p:sp>
      <p:sp>
        <p:nvSpPr>
          <p:cNvPr id="5" name="TextBox 5"/>
          <p:cNvSpPr txBox="1"/>
          <p:nvPr/>
        </p:nvSpPr>
        <p:spPr>
          <a:xfrm>
            <a:off x="2040881" y="6409103"/>
            <a:ext cx="14206238" cy="1216674"/>
          </a:xfrm>
          <a:prstGeom prst="rect">
            <a:avLst/>
          </a:prstGeom>
        </p:spPr>
        <p:txBody>
          <a:bodyPr lIns="0" tIns="0" rIns="0" bIns="0" rtlCol="0" anchor="t">
            <a:spAutoFit/>
          </a:bodyPr>
          <a:lstStyle/>
          <a:p>
            <a:pPr algn="ctr">
              <a:lnSpc>
                <a:spcPts val="3183"/>
              </a:lnSpc>
            </a:pPr>
            <a:r>
              <a:rPr lang="en-US" sz="2448">
                <a:solidFill>
                  <a:srgbClr val="000000">
                    <a:alpha val="54902"/>
                  </a:srgbClr>
                </a:solidFill>
                <a:latin typeface="Poppins"/>
              </a:rPr>
              <a:t>By integrating </a:t>
            </a:r>
            <a:r>
              <a:rPr lang="en-US" sz="2448">
                <a:solidFill>
                  <a:srgbClr val="000000">
                    <a:alpha val="54902"/>
                  </a:srgbClr>
                </a:solidFill>
                <a:latin typeface="Poppins Bold"/>
              </a:rPr>
              <a:t>SpeedyDoc</a:t>
            </a:r>
            <a:r>
              <a:rPr lang="en-US" sz="2448">
                <a:solidFill>
                  <a:srgbClr val="000000">
                    <a:alpha val="54902"/>
                  </a:srgbClr>
                </a:solidFill>
                <a:latin typeface="Poppins"/>
              </a:rPr>
              <a:t> with </a:t>
            </a:r>
            <a:r>
              <a:rPr lang="en-US" sz="2448">
                <a:solidFill>
                  <a:srgbClr val="000000">
                    <a:alpha val="54902"/>
                  </a:srgbClr>
                </a:solidFill>
                <a:latin typeface="Poppins Bold"/>
              </a:rPr>
              <a:t>Google Med-PaLM 2</a:t>
            </a:r>
            <a:r>
              <a:rPr lang="en-US" sz="2448">
                <a:solidFill>
                  <a:srgbClr val="000000">
                    <a:alpha val="54902"/>
                  </a:srgbClr>
                </a:solidFill>
                <a:latin typeface="Poppins"/>
              </a:rPr>
              <a:t>, SpeedyDoc ensures that users receive accurate, swift, and trustworthy medical advice, enhancing the overall healthcare experience and instilling confidence in the diagnoses provided.</a:t>
            </a:r>
          </a:p>
        </p:txBody>
      </p:sp>
      <p:grpSp>
        <p:nvGrpSpPr>
          <p:cNvPr id="6" name="Group 6"/>
          <p:cNvGrpSpPr/>
          <p:nvPr/>
        </p:nvGrpSpPr>
        <p:grpSpPr>
          <a:xfrm>
            <a:off x="7195047" y="1703318"/>
            <a:ext cx="3898909" cy="2497482"/>
            <a:chOff x="0" y="0"/>
            <a:chExt cx="5198546" cy="3329976"/>
          </a:xfrm>
        </p:grpSpPr>
        <p:sp>
          <p:nvSpPr>
            <p:cNvPr id="7" name="Freeform 7"/>
            <p:cNvSpPr/>
            <p:nvPr/>
          </p:nvSpPr>
          <p:spPr>
            <a:xfrm>
              <a:off x="0" y="0"/>
              <a:ext cx="2936434" cy="3329976"/>
            </a:xfrm>
            <a:custGeom>
              <a:avLst/>
              <a:gdLst/>
              <a:ahLst/>
              <a:cxnLst/>
              <a:rect l="l" t="t" r="r" b="b"/>
              <a:pathLst>
                <a:path w="2936434" h="3329976">
                  <a:moveTo>
                    <a:pt x="0" y="0"/>
                  </a:moveTo>
                  <a:lnTo>
                    <a:pt x="2936434" y="0"/>
                  </a:lnTo>
                  <a:lnTo>
                    <a:pt x="2936434" y="3329976"/>
                  </a:lnTo>
                  <a:lnTo>
                    <a:pt x="0" y="3329976"/>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8" name="TextBox 8"/>
            <p:cNvSpPr txBox="1"/>
            <p:nvPr/>
          </p:nvSpPr>
          <p:spPr>
            <a:xfrm>
              <a:off x="674322" y="1598313"/>
              <a:ext cx="4524224" cy="692709"/>
            </a:xfrm>
            <a:prstGeom prst="rect">
              <a:avLst/>
            </a:prstGeom>
          </p:spPr>
          <p:txBody>
            <a:bodyPr lIns="0" tIns="0" rIns="0" bIns="0" rtlCol="0" anchor="t">
              <a:spAutoFit/>
            </a:bodyPr>
            <a:lstStyle/>
            <a:p>
              <a:pPr algn="ctr">
                <a:lnSpc>
                  <a:spcPts val="4405"/>
                </a:lnSpc>
              </a:pPr>
              <a:r>
                <a:rPr lang="en-US" sz="3146" spc="418">
                  <a:solidFill>
                    <a:srgbClr val="000000"/>
                  </a:solidFill>
                  <a:latin typeface="Montserrat Classic"/>
                </a:rPr>
                <a:t>SPEEDY</a:t>
              </a:r>
            </a:p>
          </p:txBody>
        </p:sp>
        <p:sp>
          <p:nvSpPr>
            <p:cNvPr id="9" name="TextBox 9"/>
            <p:cNvSpPr txBox="1"/>
            <p:nvPr/>
          </p:nvSpPr>
          <p:spPr>
            <a:xfrm>
              <a:off x="674322" y="2243255"/>
              <a:ext cx="4524224" cy="488291"/>
            </a:xfrm>
            <a:prstGeom prst="rect">
              <a:avLst/>
            </a:prstGeom>
          </p:spPr>
          <p:txBody>
            <a:bodyPr lIns="0" tIns="0" rIns="0" bIns="0" rtlCol="0" anchor="t">
              <a:spAutoFit/>
            </a:bodyPr>
            <a:lstStyle/>
            <a:p>
              <a:pPr algn="ctr">
                <a:lnSpc>
                  <a:spcPts val="3120"/>
                </a:lnSpc>
              </a:pPr>
              <a:r>
                <a:rPr lang="en-US" sz="2228">
                  <a:solidFill>
                    <a:srgbClr val="000000"/>
                  </a:solidFill>
                  <a:latin typeface="Montserrat Classic"/>
                </a:rPr>
                <a:t>DOC</a:t>
              </a:r>
            </a:p>
          </p:txBody>
        </p:sp>
      </p:gr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5770497"/>
            <a:ext cx="18294035" cy="6975607"/>
          </a:xfrm>
          <a:custGeom>
            <a:avLst/>
            <a:gdLst/>
            <a:ahLst/>
            <a:cxnLst/>
            <a:rect l="l" t="t" r="r" b="b"/>
            <a:pathLst>
              <a:path w="18294035" h="6975607">
                <a:moveTo>
                  <a:pt x="0" y="0"/>
                </a:moveTo>
                <a:lnTo>
                  <a:pt x="18294035" y="0"/>
                </a:lnTo>
                <a:lnTo>
                  <a:pt x="18294035" y="6975606"/>
                </a:lnTo>
                <a:lnTo>
                  <a:pt x="0" y="6975606"/>
                </a:lnTo>
                <a:lnTo>
                  <a:pt x="0" y="0"/>
                </a:lnTo>
                <a:close/>
              </a:path>
            </a:pathLst>
          </a:custGeom>
          <a:blipFill>
            <a:blip r:embed="rId2">
              <a:alphaModFix amt="4000"/>
              <a:extLst>
                <a:ext uri="{96DAC541-7B7A-43D3-8B79-37D633B846F1}">
                  <asvg:svgBlip xmlns="" xmlns:asvg="http://schemas.microsoft.com/office/drawing/2016/SVG/main" r:embed="rId3"/>
                </a:ext>
              </a:extLst>
            </a:blip>
            <a:stretch>
              <a:fillRect l="-72544" t="-2173" r="-72867"/>
            </a:stretch>
          </a:blipFill>
        </p:spPr>
      </p:sp>
      <p:grpSp>
        <p:nvGrpSpPr>
          <p:cNvPr id="3" name="Group 3"/>
          <p:cNvGrpSpPr/>
          <p:nvPr/>
        </p:nvGrpSpPr>
        <p:grpSpPr>
          <a:xfrm>
            <a:off x="1028700" y="3537195"/>
            <a:ext cx="7526892" cy="5658767"/>
            <a:chOff x="0" y="0"/>
            <a:chExt cx="9776533" cy="7350063"/>
          </a:xfrm>
        </p:grpSpPr>
        <p:sp>
          <p:nvSpPr>
            <p:cNvPr id="4" name="Freeform 4"/>
            <p:cNvSpPr/>
            <p:nvPr/>
          </p:nvSpPr>
          <p:spPr>
            <a:xfrm>
              <a:off x="0" y="0"/>
              <a:ext cx="9776533" cy="7350062"/>
            </a:xfrm>
            <a:custGeom>
              <a:avLst/>
              <a:gdLst/>
              <a:ahLst/>
              <a:cxnLst/>
              <a:rect l="l" t="t" r="r" b="b"/>
              <a:pathLst>
                <a:path w="9776533" h="7350062">
                  <a:moveTo>
                    <a:pt x="0" y="0"/>
                  </a:moveTo>
                  <a:lnTo>
                    <a:pt x="0" y="7350062"/>
                  </a:lnTo>
                  <a:lnTo>
                    <a:pt x="9776533" y="7350062"/>
                  </a:lnTo>
                  <a:lnTo>
                    <a:pt x="9776533" y="0"/>
                  </a:lnTo>
                  <a:lnTo>
                    <a:pt x="0" y="0"/>
                  </a:lnTo>
                  <a:close/>
                  <a:moveTo>
                    <a:pt x="9715573" y="7289102"/>
                  </a:moveTo>
                  <a:lnTo>
                    <a:pt x="59690" y="7289102"/>
                  </a:lnTo>
                  <a:lnTo>
                    <a:pt x="59690" y="59690"/>
                  </a:lnTo>
                  <a:lnTo>
                    <a:pt x="9715573" y="59690"/>
                  </a:lnTo>
                  <a:lnTo>
                    <a:pt x="9715573" y="7289102"/>
                  </a:lnTo>
                  <a:close/>
                </a:path>
              </a:pathLst>
            </a:custGeom>
            <a:solidFill>
              <a:srgbClr val="9FBAFF"/>
            </a:solidFill>
          </p:spPr>
        </p:sp>
      </p:grpSp>
      <p:grpSp>
        <p:nvGrpSpPr>
          <p:cNvPr id="5" name="Group 5"/>
          <p:cNvGrpSpPr/>
          <p:nvPr/>
        </p:nvGrpSpPr>
        <p:grpSpPr>
          <a:xfrm>
            <a:off x="1028700" y="2994979"/>
            <a:ext cx="7526892" cy="1084432"/>
            <a:chOff x="0" y="0"/>
            <a:chExt cx="7610233" cy="1096439"/>
          </a:xfrm>
        </p:grpSpPr>
        <p:sp>
          <p:nvSpPr>
            <p:cNvPr id="6" name="Freeform 6"/>
            <p:cNvSpPr/>
            <p:nvPr/>
          </p:nvSpPr>
          <p:spPr>
            <a:xfrm>
              <a:off x="0" y="0"/>
              <a:ext cx="7611503" cy="1096439"/>
            </a:xfrm>
            <a:custGeom>
              <a:avLst/>
              <a:gdLst/>
              <a:ahLst/>
              <a:cxnLst/>
              <a:rect l="l" t="t" r="r" b="b"/>
              <a:pathLst>
                <a:path w="7611503" h="1096439">
                  <a:moveTo>
                    <a:pt x="7057782" y="1096439"/>
                  </a:moveTo>
                  <a:lnTo>
                    <a:pt x="553720" y="1096439"/>
                  </a:lnTo>
                  <a:cubicBezTo>
                    <a:pt x="247650" y="1096439"/>
                    <a:pt x="0" y="850966"/>
                    <a:pt x="0" y="548848"/>
                  </a:cubicBezTo>
                  <a:cubicBezTo>
                    <a:pt x="0" y="245471"/>
                    <a:pt x="247650" y="0"/>
                    <a:pt x="553720" y="0"/>
                  </a:cubicBezTo>
                  <a:lnTo>
                    <a:pt x="7057782" y="0"/>
                  </a:lnTo>
                  <a:cubicBezTo>
                    <a:pt x="7363853" y="0"/>
                    <a:pt x="7611503" y="245471"/>
                    <a:pt x="7611503" y="548848"/>
                  </a:cubicBezTo>
                  <a:cubicBezTo>
                    <a:pt x="7610232" y="850966"/>
                    <a:pt x="7362582" y="1096439"/>
                    <a:pt x="7057782" y="1096439"/>
                  </a:cubicBezTo>
                  <a:close/>
                </a:path>
              </a:pathLst>
            </a:custGeom>
            <a:solidFill>
              <a:srgbClr val="9FBAFF"/>
            </a:solidFill>
          </p:spPr>
        </p:sp>
      </p:grpSp>
      <p:grpSp>
        <p:nvGrpSpPr>
          <p:cNvPr id="7" name="Group 7"/>
          <p:cNvGrpSpPr/>
          <p:nvPr/>
        </p:nvGrpSpPr>
        <p:grpSpPr>
          <a:xfrm>
            <a:off x="9732408" y="3537195"/>
            <a:ext cx="7526892" cy="5658767"/>
            <a:chOff x="0" y="0"/>
            <a:chExt cx="9776533" cy="7350063"/>
          </a:xfrm>
        </p:grpSpPr>
        <p:sp>
          <p:nvSpPr>
            <p:cNvPr id="8" name="Freeform 8"/>
            <p:cNvSpPr/>
            <p:nvPr/>
          </p:nvSpPr>
          <p:spPr>
            <a:xfrm>
              <a:off x="0" y="0"/>
              <a:ext cx="9776533" cy="7350062"/>
            </a:xfrm>
            <a:custGeom>
              <a:avLst/>
              <a:gdLst/>
              <a:ahLst/>
              <a:cxnLst/>
              <a:rect l="l" t="t" r="r" b="b"/>
              <a:pathLst>
                <a:path w="9776533" h="7350062">
                  <a:moveTo>
                    <a:pt x="0" y="0"/>
                  </a:moveTo>
                  <a:lnTo>
                    <a:pt x="0" y="7350062"/>
                  </a:lnTo>
                  <a:lnTo>
                    <a:pt x="9776533" y="7350062"/>
                  </a:lnTo>
                  <a:lnTo>
                    <a:pt x="9776533" y="0"/>
                  </a:lnTo>
                  <a:lnTo>
                    <a:pt x="0" y="0"/>
                  </a:lnTo>
                  <a:close/>
                  <a:moveTo>
                    <a:pt x="9715573" y="7289102"/>
                  </a:moveTo>
                  <a:lnTo>
                    <a:pt x="59690" y="7289102"/>
                  </a:lnTo>
                  <a:lnTo>
                    <a:pt x="59690" y="59690"/>
                  </a:lnTo>
                  <a:lnTo>
                    <a:pt x="9715573" y="59690"/>
                  </a:lnTo>
                  <a:lnTo>
                    <a:pt x="9715573" y="7289102"/>
                  </a:lnTo>
                  <a:close/>
                </a:path>
              </a:pathLst>
            </a:custGeom>
            <a:solidFill>
              <a:srgbClr val="9FBAFF"/>
            </a:solidFill>
          </p:spPr>
        </p:sp>
      </p:grpSp>
      <p:grpSp>
        <p:nvGrpSpPr>
          <p:cNvPr id="9" name="Group 9"/>
          <p:cNvGrpSpPr/>
          <p:nvPr/>
        </p:nvGrpSpPr>
        <p:grpSpPr>
          <a:xfrm>
            <a:off x="9732408" y="2994979"/>
            <a:ext cx="7526892" cy="1084432"/>
            <a:chOff x="0" y="0"/>
            <a:chExt cx="7610233" cy="1096439"/>
          </a:xfrm>
        </p:grpSpPr>
        <p:sp>
          <p:nvSpPr>
            <p:cNvPr id="10" name="Freeform 10"/>
            <p:cNvSpPr/>
            <p:nvPr/>
          </p:nvSpPr>
          <p:spPr>
            <a:xfrm>
              <a:off x="0" y="0"/>
              <a:ext cx="7611503" cy="1096439"/>
            </a:xfrm>
            <a:custGeom>
              <a:avLst/>
              <a:gdLst/>
              <a:ahLst/>
              <a:cxnLst/>
              <a:rect l="l" t="t" r="r" b="b"/>
              <a:pathLst>
                <a:path w="7611503" h="1096439">
                  <a:moveTo>
                    <a:pt x="7057782" y="1096439"/>
                  </a:moveTo>
                  <a:lnTo>
                    <a:pt x="553720" y="1096439"/>
                  </a:lnTo>
                  <a:cubicBezTo>
                    <a:pt x="247650" y="1096439"/>
                    <a:pt x="0" y="850966"/>
                    <a:pt x="0" y="548848"/>
                  </a:cubicBezTo>
                  <a:cubicBezTo>
                    <a:pt x="0" y="245471"/>
                    <a:pt x="247650" y="0"/>
                    <a:pt x="553720" y="0"/>
                  </a:cubicBezTo>
                  <a:lnTo>
                    <a:pt x="7057782" y="0"/>
                  </a:lnTo>
                  <a:cubicBezTo>
                    <a:pt x="7363853" y="0"/>
                    <a:pt x="7611503" y="245471"/>
                    <a:pt x="7611503" y="548848"/>
                  </a:cubicBezTo>
                  <a:cubicBezTo>
                    <a:pt x="7610232" y="850966"/>
                    <a:pt x="7362582" y="1096439"/>
                    <a:pt x="7057782" y="1096439"/>
                  </a:cubicBezTo>
                  <a:close/>
                </a:path>
              </a:pathLst>
            </a:custGeom>
            <a:solidFill>
              <a:srgbClr val="9FBAFF"/>
            </a:solidFill>
          </p:spPr>
        </p:sp>
      </p:grpSp>
      <p:sp>
        <p:nvSpPr>
          <p:cNvPr id="11" name="TextBox 11"/>
          <p:cNvSpPr txBox="1"/>
          <p:nvPr/>
        </p:nvSpPr>
        <p:spPr>
          <a:xfrm>
            <a:off x="1893959" y="3093387"/>
            <a:ext cx="5796374" cy="735215"/>
          </a:xfrm>
          <a:prstGeom prst="rect">
            <a:avLst/>
          </a:prstGeom>
        </p:spPr>
        <p:txBody>
          <a:bodyPr lIns="0" tIns="0" rIns="0" bIns="0" rtlCol="0" anchor="t">
            <a:spAutoFit/>
          </a:bodyPr>
          <a:lstStyle/>
          <a:p>
            <a:pPr algn="ctr">
              <a:lnSpc>
                <a:spcPts val="6150"/>
              </a:lnSpc>
            </a:pPr>
            <a:r>
              <a:rPr lang="en-US" sz="3844">
                <a:solidFill>
                  <a:srgbClr val="202020"/>
                </a:solidFill>
                <a:latin typeface="Varela Round"/>
              </a:rPr>
              <a:t>Uncertainty in Chat GPT</a:t>
            </a:r>
          </a:p>
        </p:txBody>
      </p:sp>
      <p:sp>
        <p:nvSpPr>
          <p:cNvPr id="12" name="TextBox 12"/>
          <p:cNvSpPr txBox="1"/>
          <p:nvPr/>
        </p:nvSpPr>
        <p:spPr>
          <a:xfrm>
            <a:off x="10165037" y="3093387"/>
            <a:ext cx="6661633" cy="735215"/>
          </a:xfrm>
          <a:prstGeom prst="rect">
            <a:avLst/>
          </a:prstGeom>
        </p:spPr>
        <p:txBody>
          <a:bodyPr lIns="0" tIns="0" rIns="0" bIns="0" rtlCol="0" anchor="t">
            <a:spAutoFit/>
          </a:bodyPr>
          <a:lstStyle/>
          <a:p>
            <a:pPr algn="ctr">
              <a:lnSpc>
                <a:spcPts val="6150"/>
              </a:lnSpc>
            </a:pPr>
            <a:r>
              <a:rPr lang="en-US" sz="3844">
                <a:solidFill>
                  <a:srgbClr val="202020"/>
                </a:solidFill>
                <a:latin typeface="Varela Round"/>
              </a:rPr>
              <a:t>Certainty with Med-PaLM 2</a:t>
            </a:r>
          </a:p>
        </p:txBody>
      </p:sp>
      <p:sp>
        <p:nvSpPr>
          <p:cNvPr id="13" name="Freeform 13"/>
          <p:cNvSpPr/>
          <p:nvPr/>
        </p:nvSpPr>
        <p:spPr>
          <a:xfrm>
            <a:off x="6346289" y="2850637"/>
            <a:ext cx="5595423" cy="6345325"/>
          </a:xfrm>
          <a:custGeom>
            <a:avLst/>
            <a:gdLst/>
            <a:ahLst/>
            <a:cxnLst/>
            <a:rect l="l" t="t" r="r" b="b"/>
            <a:pathLst>
              <a:path w="5595423" h="6345325">
                <a:moveTo>
                  <a:pt x="0" y="0"/>
                </a:moveTo>
                <a:lnTo>
                  <a:pt x="5595422" y="0"/>
                </a:lnTo>
                <a:lnTo>
                  <a:pt x="5595422" y="6345325"/>
                </a:lnTo>
                <a:lnTo>
                  <a:pt x="0" y="6345325"/>
                </a:lnTo>
                <a:lnTo>
                  <a:pt x="0" y="0"/>
                </a:lnTo>
                <a:close/>
              </a:path>
            </a:pathLst>
          </a:custGeom>
          <a:blipFill>
            <a:blip r:embed="rId4">
              <a:alphaModFix amt="8999"/>
              <a:extLst>
                <a:ext uri="{96DAC541-7B7A-43D3-8B79-37D633B846F1}">
                  <asvg:svgBlip xmlns="" xmlns:asvg="http://schemas.microsoft.com/office/drawing/2016/SVG/main" r:embed="rId5"/>
                </a:ext>
              </a:extLst>
            </a:blip>
            <a:stretch>
              <a:fillRect/>
            </a:stretch>
          </a:blipFill>
        </p:spPr>
      </p:sp>
      <p:sp>
        <p:nvSpPr>
          <p:cNvPr id="14" name="TextBox 14"/>
          <p:cNvSpPr txBox="1"/>
          <p:nvPr/>
        </p:nvSpPr>
        <p:spPr>
          <a:xfrm>
            <a:off x="1425146" y="4363623"/>
            <a:ext cx="6734000" cy="4461510"/>
          </a:xfrm>
          <a:prstGeom prst="rect">
            <a:avLst/>
          </a:prstGeom>
        </p:spPr>
        <p:txBody>
          <a:bodyPr lIns="0" tIns="0" rIns="0" bIns="0" rtlCol="0" anchor="t">
            <a:spAutoFit/>
          </a:bodyPr>
          <a:lstStyle/>
          <a:p>
            <a:pPr>
              <a:lnSpc>
                <a:spcPts val="2939"/>
              </a:lnSpc>
            </a:pPr>
            <a:r>
              <a:rPr lang="en-US" sz="2099">
                <a:solidFill>
                  <a:srgbClr val="000000"/>
                </a:solidFill>
                <a:latin typeface="Poppins Bold"/>
              </a:rPr>
              <a:t>General chatbots</a:t>
            </a:r>
            <a:r>
              <a:rPr lang="en-US" sz="2099">
                <a:solidFill>
                  <a:srgbClr val="000000"/>
                </a:solidFill>
                <a:latin typeface="Poppins"/>
              </a:rPr>
              <a:t>, including</a:t>
            </a:r>
            <a:r>
              <a:rPr lang="en-US" sz="2099">
                <a:solidFill>
                  <a:srgbClr val="000000"/>
                </a:solidFill>
                <a:latin typeface="Poppins Bold"/>
              </a:rPr>
              <a:t> GPT-3.5</a:t>
            </a:r>
            <a:r>
              <a:rPr lang="en-US" sz="2099">
                <a:solidFill>
                  <a:srgbClr val="000000"/>
                </a:solidFill>
                <a:latin typeface="Poppins"/>
              </a:rPr>
              <a:t>, lack the specialized medical knowledge and context that Med-PaLM 2 possesses. Consequently, they might provide vague or uncertain responses, especially when faced with complex or rare medical conditions. </a:t>
            </a:r>
          </a:p>
          <a:p>
            <a:pPr>
              <a:lnSpc>
                <a:spcPts val="2939"/>
              </a:lnSpc>
            </a:pPr>
            <a:endParaRPr lang="en-US" sz="2099">
              <a:solidFill>
                <a:srgbClr val="000000"/>
              </a:solidFill>
              <a:latin typeface="Poppins"/>
            </a:endParaRPr>
          </a:p>
          <a:p>
            <a:pPr>
              <a:lnSpc>
                <a:spcPts val="2939"/>
              </a:lnSpc>
            </a:pPr>
            <a:r>
              <a:rPr lang="en-US" sz="2099">
                <a:solidFill>
                  <a:srgbClr val="000000"/>
                </a:solidFill>
                <a:latin typeface="Poppins Bold"/>
              </a:rPr>
              <a:t>Example: </a:t>
            </a:r>
            <a:r>
              <a:rPr lang="en-US" sz="2099">
                <a:solidFill>
                  <a:srgbClr val="000000"/>
                </a:solidFill>
                <a:latin typeface="Poppins"/>
              </a:rPr>
              <a:t>If a user describes symptoms of a rare disease, a general chatbot may generate a generic response, whereas Med-PaLM 2 can identify the rarity of the condition and provide more specific guidance.</a:t>
            </a:r>
          </a:p>
        </p:txBody>
      </p:sp>
      <p:sp>
        <p:nvSpPr>
          <p:cNvPr id="15" name="TextBox 15"/>
          <p:cNvSpPr txBox="1"/>
          <p:nvPr/>
        </p:nvSpPr>
        <p:spPr>
          <a:xfrm>
            <a:off x="10079009" y="4363623"/>
            <a:ext cx="6833689" cy="4461510"/>
          </a:xfrm>
          <a:prstGeom prst="rect">
            <a:avLst/>
          </a:prstGeom>
        </p:spPr>
        <p:txBody>
          <a:bodyPr lIns="0" tIns="0" rIns="0" bIns="0" rtlCol="0" anchor="t">
            <a:spAutoFit/>
          </a:bodyPr>
          <a:lstStyle/>
          <a:p>
            <a:pPr>
              <a:lnSpc>
                <a:spcPts val="2939"/>
              </a:lnSpc>
            </a:pPr>
            <a:r>
              <a:rPr lang="en-US" sz="2099">
                <a:solidFill>
                  <a:srgbClr val="000000"/>
                </a:solidFill>
                <a:latin typeface="Poppins Bold"/>
              </a:rPr>
              <a:t>Med-PaLM 2</a:t>
            </a:r>
            <a:r>
              <a:rPr lang="en-US" sz="2099">
                <a:solidFill>
                  <a:srgbClr val="000000"/>
                </a:solidFill>
                <a:latin typeface="Poppins"/>
              </a:rPr>
              <a:t>, backed by extensive medical databases and advanced algorithms, significantly reduces uncertainty. It can handle intricate medical cases, offering specific and confident advice even in complex scenarios. </a:t>
            </a:r>
          </a:p>
          <a:p>
            <a:pPr>
              <a:lnSpc>
                <a:spcPts val="2939"/>
              </a:lnSpc>
            </a:pPr>
            <a:endParaRPr lang="en-US" sz="2099">
              <a:solidFill>
                <a:srgbClr val="000000"/>
              </a:solidFill>
              <a:latin typeface="Poppins"/>
            </a:endParaRPr>
          </a:p>
          <a:p>
            <a:pPr>
              <a:lnSpc>
                <a:spcPts val="2939"/>
              </a:lnSpc>
            </a:pPr>
            <a:r>
              <a:rPr lang="en-US" sz="2099">
                <a:solidFill>
                  <a:srgbClr val="000000"/>
                </a:solidFill>
                <a:latin typeface="Poppins Bold"/>
              </a:rPr>
              <a:t>Example:</a:t>
            </a:r>
            <a:r>
              <a:rPr lang="en-US" sz="2099">
                <a:solidFill>
                  <a:srgbClr val="000000"/>
                </a:solidFill>
                <a:latin typeface="Poppins"/>
              </a:rPr>
              <a:t> When presented with a complex set of symptoms indicative of a rare disease, Med-PaLM 2 can provide a more precise analysis, highlighting potential rare conditions and guiding the user towards appropriate medical attention.</a:t>
            </a:r>
          </a:p>
          <a:p>
            <a:pPr>
              <a:lnSpc>
                <a:spcPts val="2939"/>
              </a:lnSpc>
            </a:pPr>
            <a:endParaRPr lang="en-US" sz="2099">
              <a:solidFill>
                <a:srgbClr val="000000"/>
              </a:solidFill>
              <a:latin typeface="Poppins"/>
            </a:endParaRPr>
          </a:p>
        </p:txBody>
      </p:sp>
      <p:sp>
        <p:nvSpPr>
          <p:cNvPr id="16" name="TextBox 16"/>
          <p:cNvSpPr txBox="1"/>
          <p:nvPr/>
        </p:nvSpPr>
        <p:spPr>
          <a:xfrm>
            <a:off x="2043899" y="1043413"/>
            <a:ext cx="14206238" cy="1216674"/>
          </a:xfrm>
          <a:prstGeom prst="rect">
            <a:avLst/>
          </a:prstGeom>
        </p:spPr>
        <p:txBody>
          <a:bodyPr lIns="0" tIns="0" rIns="0" bIns="0" rtlCol="0" anchor="t">
            <a:spAutoFit/>
          </a:bodyPr>
          <a:lstStyle/>
          <a:p>
            <a:pPr algn="ctr">
              <a:lnSpc>
                <a:spcPts val="3183"/>
              </a:lnSpc>
            </a:pPr>
            <a:r>
              <a:rPr lang="en-US" sz="2448" dirty="0">
                <a:solidFill>
                  <a:srgbClr val="202020">
                    <a:alpha val="54902"/>
                  </a:srgbClr>
                </a:solidFill>
                <a:latin typeface="Poppins"/>
              </a:rPr>
              <a:t>By integrating </a:t>
            </a:r>
            <a:r>
              <a:rPr lang="en-US" sz="2448" dirty="0" err="1">
                <a:solidFill>
                  <a:srgbClr val="202020">
                    <a:alpha val="54902"/>
                  </a:srgbClr>
                </a:solidFill>
                <a:latin typeface="Poppins Bold"/>
              </a:rPr>
              <a:t>SpeedyDoc</a:t>
            </a:r>
            <a:r>
              <a:rPr lang="en-US" sz="2448" dirty="0">
                <a:solidFill>
                  <a:srgbClr val="202020">
                    <a:alpha val="54902"/>
                  </a:srgbClr>
                </a:solidFill>
                <a:latin typeface="Poppins"/>
              </a:rPr>
              <a:t> with </a:t>
            </a:r>
            <a:r>
              <a:rPr lang="en-US" sz="2448" dirty="0">
                <a:solidFill>
                  <a:srgbClr val="202020">
                    <a:alpha val="54902"/>
                  </a:srgbClr>
                </a:solidFill>
                <a:latin typeface="Poppins Bold"/>
              </a:rPr>
              <a:t>Google Med-</a:t>
            </a:r>
            <a:r>
              <a:rPr lang="en-US" sz="2448" dirty="0" err="1">
                <a:solidFill>
                  <a:srgbClr val="202020">
                    <a:alpha val="54902"/>
                  </a:srgbClr>
                </a:solidFill>
                <a:latin typeface="Poppins Bold"/>
              </a:rPr>
              <a:t>PaLM</a:t>
            </a:r>
            <a:r>
              <a:rPr lang="en-US" sz="2448" dirty="0">
                <a:solidFill>
                  <a:srgbClr val="202020">
                    <a:alpha val="54902"/>
                  </a:srgbClr>
                </a:solidFill>
                <a:latin typeface="Poppins Bold"/>
              </a:rPr>
              <a:t> 2,</a:t>
            </a:r>
            <a:r>
              <a:rPr lang="en-US" sz="2448" dirty="0">
                <a:solidFill>
                  <a:srgbClr val="202020">
                    <a:alpha val="54902"/>
                  </a:srgbClr>
                </a:solidFill>
                <a:latin typeface="Poppins"/>
              </a:rPr>
              <a:t> We </a:t>
            </a:r>
            <a:r>
              <a:rPr lang="en-US" sz="2448" dirty="0" smtClean="0">
                <a:solidFill>
                  <a:srgbClr val="202020">
                    <a:alpha val="54902"/>
                  </a:srgbClr>
                </a:solidFill>
                <a:latin typeface="Poppins"/>
              </a:rPr>
              <a:t>ensure </a:t>
            </a:r>
            <a:r>
              <a:rPr lang="en-US" sz="2448" dirty="0">
                <a:solidFill>
                  <a:srgbClr val="202020">
                    <a:alpha val="54902"/>
                  </a:srgbClr>
                </a:solidFill>
                <a:latin typeface="Poppins"/>
              </a:rPr>
              <a:t>that users receive accurate, swift, and trustworthy medical advice, enhancing the overall healthcare experience and instilling confidence in the diagnoses provided.</a:t>
            </a: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33138" y="495015"/>
            <a:ext cx="17421724" cy="9296970"/>
            <a:chOff x="0" y="0"/>
            <a:chExt cx="8829847" cy="4711981"/>
          </a:xfrm>
        </p:grpSpPr>
        <p:sp>
          <p:nvSpPr>
            <p:cNvPr id="3" name="Freeform 3"/>
            <p:cNvSpPr/>
            <p:nvPr/>
          </p:nvSpPr>
          <p:spPr>
            <a:xfrm>
              <a:off x="0" y="0"/>
              <a:ext cx="8829847" cy="4711981"/>
            </a:xfrm>
            <a:custGeom>
              <a:avLst/>
              <a:gdLst/>
              <a:ahLst/>
              <a:cxnLst/>
              <a:rect l="l" t="t" r="r" b="b"/>
              <a:pathLst>
                <a:path w="8829847" h="4711981">
                  <a:moveTo>
                    <a:pt x="8705387" y="4711981"/>
                  </a:moveTo>
                  <a:lnTo>
                    <a:pt x="124460" y="4711981"/>
                  </a:lnTo>
                  <a:cubicBezTo>
                    <a:pt x="55880" y="4711981"/>
                    <a:pt x="0" y="4656101"/>
                    <a:pt x="0" y="4587521"/>
                  </a:cubicBezTo>
                  <a:lnTo>
                    <a:pt x="0" y="124460"/>
                  </a:lnTo>
                  <a:cubicBezTo>
                    <a:pt x="0" y="55880"/>
                    <a:pt x="55880" y="0"/>
                    <a:pt x="124460" y="0"/>
                  </a:cubicBezTo>
                  <a:lnTo>
                    <a:pt x="8705387" y="0"/>
                  </a:lnTo>
                  <a:cubicBezTo>
                    <a:pt x="8773968" y="0"/>
                    <a:pt x="8829847" y="55880"/>
                    <a:pt x="8829847" y="124460"/>
                  </a:cubicBezTo>
                  <a:lnTo>
                    <a:pt x="8829847" y="4587521"/>
                  </a:lnTo>
                  <a:cubicBezTo>
                    <a:pt x="8829847" y="4656101"/>
                    <a:pt x="8773968" y="4711981"/>
                    <a:pt x="8705387" y="4711981"/>
                  </a:cubicBezTo>
                  <a:close/>
                </a:path>
              </a:pathLst>
            </a:custGeom>
            <a:solidFill>
              <a:srgbClr val="F5F8FA"/>
            </a:solidFill>
          </p:spPr>
        </p:sp>
      </p:grpSp>
      <p:sp>
        <p:nvSpPr>
          <p:cNvPr id="4" name="Freeform 4"/>
          <p:cNvSpPr/>
          <p:nvPr/>
        </p:nvSpPr>
        <p:spPr>
          <a:xfrm>
            <a:off x="2612768" y="2272576"/>
            <a:ext cx="13062465" cy="6823799"/>
          </a:xfrm>
          <a:custGeom>
            <a:avLst/>
            <a:gdLst/>
            <a:ahLst/>
            <a:cxnLst/>
            <a:rect l="l" t="t" r="r" b="b"/>
            <a:pathLst>
              <a:path w="13062465" h="6823799">
                <a:moveTo>
                  <a:pt x="0" y="0"/>
                </a:moveTo>
                <a:lnTo>
                  <a:pt x="13062464" y="0"/>
                </a:lnTo>
                <a:lnTo>
                  <a:pt x="13062464" y="6823799"/>
                </a:lnTo>
                <a:lnTo>
                  <a:pt x="0" y="6823799"/>
                </a:lnTo>
                <a:lnTo>
                  <a:pt x="0" y="0"/>
                </a:lnTo>
                <a:close/>
              </a:path>
            </a:pathLst>
          </a:custGeom>
          <a:blipFill>
            <a:blip r:embed="rId2"/>
            <a:stretch>
              <a:fillRect/>
            </a:stretch>
          </a:blipFill>
        </p:spPr>
      </p:sp>
      <p:sp>
        <p:nvSpPr>
          <p:cNvPr id="5" name="TextBox 5"/>
          <p:cNvSpPr txBox="1"/>
          <p:nvPr/>
        </p:nvSpPr>
        <p:spPr>
          <a:xfrm>
            <a:off x="1165187" y="1143000"/>
            <a:ext cx="15957626" cy="1000274"/>
          </a:xfrm>
          <a:prstGeom prst="rect">
            <a:avLst/>
          </a:prstGeom>
        </p:spPr>
        <p:txBody>
          <a:bodyPr lIns="0" tIns="0" rIns="0" bIns="0" rtlCol="0" anchor="t">
            <a:spAutoFit/>
          </a:bodyPr>
          <a:lstStyle/>
          <a:p>
            <a:pPr algn="ctr">
              <a:lnSpc>
                <a:spcPts val="3920"/>
              </a:lnSpc>
            </a:pPr>
            <a:r>
              <a:rPr lang="en-US" sz="3322" dirty="0">
                <a:solidFill>
                  <a:srgbClr val="100A3A"/>
                </a:solidFill>
                <a:latin typeface="Poppins"/>
              </a:rPr>
              <a:t>In </a:t>
            </a:r>
            <a:r>
              <a:rPr lang="en-US" sz="3322" dirty="0" smtClean="0">
                <a:solidFill>
                  <a:srgbClr val="100A3A"/>
                </a:solidFill>
                <a:latin typeface="Poppins"/>
              </a:rPr>
              <a:t>the </a:t>
            </a:r>
            <a:r>
              <a:rPr lang="en-US" sz="3322" dirty="0" smtClean="0">
                <a:solidFill>
                  <a:srgbClr val="100A3A"/>
                </a:solidFill>
                <a:latin typeface="Poppins Bold"/>
              </a:rPr>
              <a:t>Screen Shot </a:t>
            </a:r>
            <a:r>
              <a:rPr lang="en-US" sz="3322" dirty="0">
                <a:solidFill>
                  <a:srgbClr val="100A3A"/>
                </a:solidFill>
                <a:latin typeface="Poppins"/>
              </a:rPr>
              <a:t>below, You can see How </a:t>
            </a:r>
            <a:r>
              <a:rPr lang="en-US" sz="3322" dirty="0" err="1">
                <a:solidFill>
                  <a:srgbClr val="100A3A"/>
                </a:solidFill>
                <a:latin typeface="Poppins Bold"/>
              </a:rPr>
              <a:t>ChatGPT</a:t>
            </a:r>
            <a:r>
              <a:rPr lang="en-US" sz="3322" dirty="0">
                <a:solidFill>
                  <a:srgbClr val="100A3A"/>
                </a:solidFill>
                <a:latin typeface="Poppins Bold"/>
              </a:rPr>
              <a:t> 3.5</a:t>
            </a:r>
            <a:r>
              <a:rPr lang="en-US" sz="3322" dirty="0">
                <a:solidFill>
                  <a:srgbClr val="100A3A"/>
                </a:solidFill>
                <a:latin typeface="Poppins"/>
              </a:rPr>
              <a:t> </a:t>
            </a:r>
            <a:r>
              <a:rPr lang="en-US" sz="3322" dirty="0" smtClean="0">
                <a:solidFill>
                  <a:srgbClr val="100A3A"/>
                </a:solidFill>
                <a:latin typeface="Poppins"/>
              </a:rPr>
              <a:t>Respond’s to a Medical query</a:t>
            </a:r>
            <a:endParaRPr lang="en-US" sz="3322" dirty="0">
              <a:solidFill>
                <a:srgbClr val="100A3A"/>
              </a:solidFill>
              <a:latin typeface="Poppins"/>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33138" y="495015"/>
            <a:ext cx="17421724" cy="9296970"/>
            <a:chOff x="0" y="0"/>
            <a:chExt cx="8829847" cy="4711981"/>
          </a:xfrm>
        </p:grpSpPr>
        <p:sp>
          <p:nvSpPr>
            <p:cNvPr id="3" name="Freeform 3"/>
            <p:cNvSpPr/>
            <p:nvPr/>
          </p:nvSpPr>
          <p:spPr>
            <a:xfrm>
              <a:off x="0" y="0"/>
              <a:ext cx="8829847" cy="4711981"/>
            </a:xfrm>
            <a:custGeom>
              <a:avLst/>
              <a:gdLst/>
              <a:ahLst/>
              <a:cxnLst/>
              <a:rect l="l" t="t" r="r" b="b"/>
              <a:pathLst>
                <a:path w="8829847" h="4711981">
                  <a:moveTo>
                    <a:pt x="8705387" y="4711981"/>
                  </a:moveTo>
                  <a:lnTo>
                    <a:pt x="124460" y="4711981"/>
                  </a:lnTo>
                  <a:cubicBezTo>
                    <a:pt x="55880" y="4711981"/>
                    <a:pt x="0" y="4656101"/>
                    <a:pt x="0" y="4587521"/>
                  </a:cubicBezTo>
                  <a:lnTo>
                    <a:pt x="0" y="124460"/>
                  </a:lnTo>
                  <a:cubicBezTo>
                    <a:pt x="0" y="55880"/>
                    <a:pt x="55880" y="0"/>
                    <a:pt x="124460" y="0"/>
                  </a:cubicBezTo>
                  <a:lnTo>
                    <a:pt x="8705387" y="0"/>
                  </a:lnTo>
                  <a:cubicBezTo>
                    <a:pt x="8773968" y="0"/>
                    <a:pt x="8829847" y="55880"/>
                    <a:pt x="8829847" y="124460"/>
                  </a:cubicBezTo>
                  <a:lnTo>
                    <a:pt x="8829847" y="4587521"/>
                  </a:lnTo>
                  <a:cubicBezTo>
                    <a:pt x="8829847" y="4656101"/>
                    <a:pt x="8773968" y="4711981"/>
                    <a:pt x="8705387" y="4711981"/>
                  </a:cubicBezTo>
                  <a:close/>
                </a:path>
              </a:pathLst>
            </a:custGeom>
            <a:solidFill>
              <a:srgbClr val="EAF1FE"/>
            </a:solidFill>
          </p:spPr>
        </p:sp>
      </p:grpSp>
      <p:sp>
        <p:nvSpPr>
          <p:cNvPr id="4" name="TextBox 4"/>
          <p:cNvSpPr txBox="1"/>
          <p:nvPr/>
        </p:nvSpPr>
        <p:spPr>
          <a:xfrm>
            <a:off x="1651172" y="5117320"/>
            <a:ext cx="14985656" cy="890581"/>
          </a:xfrm>
          <a:prstGeom prst="rect">
            <a:avLst/>
          </a:prstGeom>
        </p:spPr>
        <p:txBody>
          <a:bodyPr lIns="0" tIns="0" rIns="0" bIns="0" rtlCol="0" anchor="t">
            <a:spAutoFit/>
          </a:bodyPr>
          <a:lstStyle/>
          <a:p>
            <a:pPr algn="ctr">
              <a:lnSpc>
                <a:spcPts val="6634"/>
              </a:lnSpc>
            </a:pPr>
            <a:r>
              <a:rPr lang="en-US" sz="5622">
                <a:solidFill>
                  <a:srgbClr val="100A3A"/>
                </a:solidFill>
                <a:latin typeface="Poppins"/>
              </a:rPr>
              <a:t>Case Studies</a:t>
            </a:r>
          </a:p>
        </p:txBody>
      </p:sp>
      <p:sp>
        <p:nvSpPr>
          <p:cNvPr id="5" name="TextBox 5"/>
          <p:cNvSpPr txBox="1"/>
          <p:nvPr/>
        </p:nvSpPr>
        <p:spPr>
          <a:xfrm>
            <a:off x="2040881" y="6371003"/>
            <a:ext cx="14206238" cy="1422415"/>
          </a:xfrm>
          <a:prstGeom prst="rect">
            <a:avLst/>
          </a:prstGeom>
        </p:spPr>
        <p:txBody>
          <a:bodyPr lIns="0" tIns="0" rIns="0" bIns="0" rtlCol="0" anchor="t">
            <a:spAutoFit/>
          </a:bodyPr>
          <a:lstStyle/>
          <a:p>
            <a:pPr algn="ctr">
              <a:lnSpc>
                <a:spcPts val="5523"/>
              </a:lnSpc>
            </a:pPr>
            <a:r>
              <a:rPr lang="en-US" sz="4248">
                <a:solidFill>
                  <a:srgbClr val="000000">
                    <a:alpha val="54902"/>
                  </a:srgbClr>
                </a:solidFill>
                <a:latin typeface="Poppins"/>
              </a:rPr>
              <a:t>Case Study: Empowering Healthcare Through </a:t>
            </a:r>
            <a:r>
              <a:rPr lang="en-US" sz="4248">
                <a:solidFill>
                  <a:srgbClr val="000000">
                    <a:alpha val="54902"/>
                  </a:srgbClr>
                </a:solidFill>
                <a:latin typeface="Poppins Bold"/>
              </a:rPr>
              <a:t>SpeedyDoc's AI</a:t>
            </a:r>
            <a:r>
              <a:rPr lang="en-US" sz="4248">
                <a:solidFill>
                  <a:srgbClr val="000000">
                    <a:alpha val="54902"/>
                  </a:srgbClr>
                </a:solidFill>
                <a:latin typeface="Poppins"/>
              </a:rPr>
              <a:t> Integration</a:t>
            </a:r>
          </a:p>
        </p:txBody>
      </p:sp>
      <p:grpSp>
        <p:nvGrpSpPr>
          <p:cNvPr id="6" name="Group 6"/>
          <p:cNvGrpSpPr/>
          <p:nvPr/>
        </p:nvGrpSpPr>
        <p:grpSpPr>
          <a:xfrm>
            <a:off x="7194545" y="1703318"/>
            <a:ext cx="3898909" cy="2497482"/>
            <a:chOff x="0" y="0"/>
            <a:chExt cx="5198546" cy="3329976"/>
          </a:xfrm>
        </p:grpSpPr>
        <p:sp>
          <p:nvSpPr>
            <p:cNvPr id="7" name="Freeform 7"/>
            <p:cNvSpPr/>
            <p:nvPr/>
          </p:nvSpPr>
          <p:spPr>
            <a:xfrm>
              <a:off x="0" y="0"/>
              <a:ext cx="2936434" cy="3329976"/>
            </a:xfrm>
            <a:custGeom>
              <a:avLst/>
              <a:gdLst/>
              <a:ahLst/>
              <a:cxnLst/>
              <a:rect l="l" t="t" r="r" b="b"/>
              <a:pathLst>
                <a:path w="2936434" h="3329976">
                  <a:moveTo>
                    <a:pt x="0" y="0"/>
                  </a:moveTo>
                  <a:lnTo>
                    <a:pt x="2936434" y="0"/>
                  </a:lnTo>
                  <a:lnTo>
                    <a:pt x="2936434" y="3329976"/>
                  </a:lnTo>
                  <a:lnTo>
                    <a:pt x="0" y="3329976"/>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8" name="TextBox 8"/>
            <p:cNvSpPr txBox="1"/>
            <p:nvPr/>
          </p:nvSpPr>
          <p:spPr>
            <a:xfrm>
              <a:off x="674322" y="1598313"/>
              <a:ext cx="4524224" cy="692709"/>
            </a:xfrm>
            <a:prstGeom prst="rect">
              <a:avLst/>
            </a:prstGeom>
          </p:spPr>
          <p:txBody>
            <a:bodyPr lIns="0" tIns="0" rIns="0" bIns="0" rtlCol="0" anchor="t">
              <a:spAutoFit/>
            </a:bodyPr>
            <a:lstStyle/>
            <a:p>
              <a:pPr algn="ctr">
                <a:lnSpc>
                  <a:spcPts val="4405"/>
                </a:lnSpc>
              </a:pPr>
              <a:r>
                <a:rPr lang="en-US" sz="3146" spc="418">
                  <a:solidFill>
                    <a:srgbClr val="000000"/>
                  </a:solidFill>
                  <a:latin typeface="Montserrat Classic"/>
                </a:rPr>
                <a:t>SPEEDY</a:t>
              </a:r>
            </a:p>
          </p:txBody>
        </p:sp>
        <p:sp>
          <p:nvSpPr>
            <p:cNvPr id="9" name="TextBox 9"/>
            <p:cNvSpPr txBox="1"/>
            <p:nvPr/>
          </p:nvSpPr>
          <p:spPr>
            <a:xfrm>
              <a:off x="674322" y="2243255"/>
              <a:ext cx="4524224" cy="488291"/>
            </a:xfrm>
            <a:prstGeom prst="rect">
              <a:avLst/>
            </a:prstGeom>
          </p:spPr>
          <p:txBody>
            <a:bodyPr lIns="0" tIns="0" rIns="0" bIns="0" rtlCol="0" anchor="t">
              <a:spAutoFit/>
            </a:bodyPr>
            <a:lstStyle/>
            <a:p>
              <a:pPr algn="ctr">
                <a:lnSpc>
                  <a:spcPts val="3120"/>
                </a:lnSpc>
              </a:pPr>
              <a:r>
                <a:rPr lang="en-US" sz="2228">
                  <a:solidFill>
                    <a:srgbClr val="000000"/>
                  </a:solidFill>
                  <a:latin typeface="Montserrat Classic"/>
                </a:rPr>
                <a:t>DOC</a:t>
              </a:r>
            </a:p>
          </p:txBody>
        </p:sp>
      </p:gr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7476697" y="7387680"/>
            <a:ext cx="11497671" cy="3679255"/>
          </a:xfrm>
          <a:custGeom>
            <a:avLst/>
            <a:gdLst/>
            <a:ahLst/>
            <a:cxnLst/>
            <a:rect l="l" t="t" r="r" b="b"/>
            <a:pathLst>
              <a:path w="11497671" h="3679255">
                <a:moveTo>
                  <a:pt x="0" y="0"/>
                </a:moveTo>
                <a:lnTo>
                  <a:pt x="11497671" y="0"/>
                </a:lnTo>
                <a:lnTo>
                  <a:pt x="11497671" y="3679255"/>
                </a:lnTo>
                <a:lnTo>
                  <a:pt x="0" y="3679255"/>
                </a:lnTo>
                <a:lnTo>
                  <a:pt x="0" y="0"/>
                </a:lnTo>
                <a:close/>
              </a:path>
            </a:pathLst>
          </a:custGeom>
          <a:blipFill>
            <a:blip r:embed="rId2">
              <a:alphaModFix amt="67000"/>
              <a:extLst>
                <a:ext uri="{96DAC541-7B7A-43D3-8B79-37D633B846F1}">
                  <asvg:svgBlip xmlns="" xmlns:asvg="http://schemas.microsoft.com/office/drawing/2016/SVG/main" r:embed="rId3"/>
                </a:ext>
              </a:extLst>
            </a:blip>
            <a:stretch>
              <a:fillRect/>
            </a:stretch>
          </a:blipFill>
        </p:spPr>
      </p:sp>
      <p:sp>
        <p:nvSpPr>
          <p:cNvPr id="3" name="Freeform 3"/>
          <p:cNvSpPr/>
          <p:nvPr/>
        </p:nvSpPr>
        <p:spPr>
          <a:xfrm rot="-1126817">
            <a:off x="7683461" y="-3705284"/>
            <a:ext cx="12086404" cy="13137396"/>
          </a:xfrm>
          <a:custGeom>
            <a:avLst/>
            <a:gdLst/>
            <a:ahLst/>
            <a:cxnLst/>
            <a:rect l="l" t="t" r="r" b="b"/>
            <a:pathLst>
              <a:path w="12086404" h="13137396">
                <a:moveTo>
                  <a:pt x="0" y="0"/>
                </a:moveTo>
                <a:lnTo>
                  <a:pt x="12086404" y="0"/>
                </a:lnTo>
                <a:lnTo>
                  <a:pt x="12086404" y="13137397"/>
                </a:lnTo>
                <a:lnTo>
                  <a:pt x="0" y="13137397"/>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sp>
      <p:sp>
        <p:nvSpPr>
          <p:cNvPr id="4" name="Freeform 4"/>
          <p:cNvSpPr/>
          <p:nvPr/>
        </p:nvSpPr>
        <p:spPr>
          <a:xfrm>
            <a:off x="12054828" y="1028700"/>
            <a:ext cx="5661574" cy="5920600"/>
          </a:xfrm>
          <a:custGeom>
            <a:avLst/>
            <a:gdLst/>
            <a:ahLst/>
            <a:cxnLst/>
            <a:rect l="l" t="t" r="r" b="b"/>
            <a:pathLst>
              <a:path w="5661574" h="5920600">
                <a:moveTo>
                  <a:pt x="0" y="0"/>
                </a:moveTo>
                <a:lnTo>
                  <a:pt x="5661574" y="0"/>
                </a:lnTo>
                <a:lnTo>
                  <a:pt x="5661574" y="5920600"/>
                </a:lnTo>
                <a:lnTo>
                  <a:pt x="0" y="5920600"/>
                </a:lnTo>
                <a:lnTo>
                  <a:pt x="0" y="0"/>
                </a:lnTo>
                <a:close/>
              </a:path>
            </a:pathLst>
          </a:custGeom>
          <a:blipFill>
            <a:blip r:embed="rId6">
              <a:extLst>
                <a:ext uri="{96DAC541-7B7A-43D3-8B79-37D633B846F1}">
                  <asvg:svgBlip xmlns="" xmlns:asvg="http://schemas.microsoft.com/office/drawing/2016/SVG/main" r:embed="rId7"/>
                </a:ext>
              </a:extLst>
            </a:blip>
            <a:stretch>
              <a:fillRect/>
            </a:stretch>
          </a:blipFill>
        </p:spPr>
      </p:sp>
      <p:sp>
        <p:nvSpPr>
          <p:cNvPr id="5" name="Freeform 5"/>
          <p:cNvSpPr/>
          <p:nvPr/>
        </p:nvSpPr>
        <p:spPr>
          <a:xfrm>
            <a:off x="6161351" y="1028700"/>
            <a:ext cx="5616201" cy="6006632"/>
          </a:xfrm>
          <a:custGeom>
            <a:avLst/>
            <a:gdLst/>
            <a:ahLst/>
            <a:cxnLst/>
            <a:rect l="l" t="t" r="r" b="b"/>
            <a:pathLst>
              <a:path w="5616201" h="6006632">
                <a:moveTo>
                  <a:pt x="0" y="0"/>
                </a:moveTo>
                <a:lnTo>
                  <a:pt x="5616201" y="0"/>
                </a:lnTo>
                <a:lnTo>
                  <a:pt x="5616201" y="6006632"/>
                </a:lnTo>
                <a:lnTo>
                  <a:pt x="0" y="6006632"/>
                </a:lnTo>
                <a:lnTo>
                  <a:pt x="0" y="0"/>
                </a:lnTo>
                <a:close/>
              </a:path>
            </a:pathLst>
          </a:custGeom>
          <a:blipFill>
            <a:blip r:embed="rId8">
              <a:extLst>
                <a:ext uri="{96DAC541-7B7A-43D3-8B79-37D633B846F1}">
                  <asvg:svgBlip xmlns="" xmlns:asvg="http://schemas.microsoft.com/office/drawing/2016/SVG/main" r:embed="rId9"/>
                </a:ext>
              </a:extLst>
            </a:blip>
            <a:stretch>
              <a:fillRect/>
            </a:stretch>
          </a:blipFill>
        </p:spPr>
      </p:sp>
      <p:grpSp>
        <p:nvGrpSpPr>
          <p:cNvPr id="6" name="Group 6"/>
          <p:cNvGrpSpPr/>
          <p:nvPr/>
        </p:nvGrpSpPr>
        <p:grpSpPr>
          <a:xfrm>
            <a:off x="7327775" y="6782797"/>
            <a:ext cx="9184020" cy="2627903"/>
            <a:chOff x="0" y="0"/>
            <a:chExt cx="2120540" cy="505250"/>
          </a:xfrm>
        </p:grpSpPr>
        <p:sp>
          <p:nvSpPr>
            <p:cNvPr id="7" name="Freeform 7"/>
            <p:cNvSpPr/>
            <p:nvPr/>
          </p:nvSpPr>
          <p:spPr>
            <a:xfrm>
              <a:off x="0" y="0"/>
              <a:ext cx="2120541" cy="505250"/>
            </a:xfrm>
            <a:custGeom>
              <a:avLst/>
              <a:gdLst/>
              <a:ahLst/>
              <a:cxnLst/>
              <a:rect l="l" t="t" r="r" b="b"/>
              <a:pathLst>
                <a:path w="2120541" h="505250">
                  <a:moveTo>
                    <a:pt x="42992" y="0"/>
                  </a:moveTo>
                  <a:lnTo>
                    <a:pt x="2077549" y="0"/>
                  </a:lnTo>
                  <a:cubicBezTo>
                    <a:pt x="2088951" y="0"/>
                    <a:pt x="2099886" y="4529"/>
                    <a:pt x="2107948" y="12592"/>
                  </a:cubicBezTo>
                  <a:cubicBezTo>
                    <a:pt x="2116011" y="20655"/>
                    <a:pt x="2120541" y="31590"/>
                    <a:pt x="2120541" y="42992"/>
                  </a:cubicBezTo>
                  <a:lnTo>
                    <a:pt x="2120541" y="462258"/>
                  </a:lnTo>
                  <a:cubicBezTo>
                    <a:pt x="2120541" y="473660"/>
                    <a:pt x="2116011" y="484596"/>
                    <a:pt x="2107948" y="492658"/>
                  </a:cubicBezTo>
                  <a:cubicBezTo>
                    <a:pt x="2099886" y="500721"/>
                    <a:pt x="2088951" y="505250"/>
                    <a:pt x="2077549" y="505250"/>
                  </a:cubicBezTo>
                  <a:lnTo>
                    <a:pt x="42992" y="505250"/>
                  </a:lnTo>
                  <a:cubicBezTo>
                    <a:pt x="31590" y="505250"/>
                    <a:pt x="20655" y="500721"/>
                    <a:pt x="12592" y="492658"/>
                  </a:cubicBezTo>
                  <a:cubicBezTo>
                    <a:pt x="4529" y="484596"/>
                    <a:pt x="0" y="473660"/>
                    <a:pt x="0" y="462258"/>
                  </a:cubicBezTo>
                  <a:lnTo>
                    <a:pt x="0" y="42992"/>
                  </a:lnTo>
                  <a:cubicBezTo>
                    <a:pt x="0" y="31590"/>
                    <a:pt x="4529" y="20655"/>
                    <a:pt x="12592" y="12592"/>
                  </a:cubicBezTo>
                  <a:cubicBezTo>
                    <a:pt x="20655" y="4529"/>
                    <a:pt x="31590" y="0"/>
                    <a:pt x="42992" y="0"/>
                  </a:cubicBezTo>
                  <a:close/>
                </a:path>
              </a:pathLst>
            </a:custGeom>
            <a:solidFill>
              <a:srgbClr val="FFFFFF"/>
            </a:solidFill>
            <a:ln w="28575" cap="rnd">
              <a:solidFill>
                <a:srgbClr val="000000"/>
              </a:solidFill>
              <a:prstDash val="solid"/>
              <a:round/>
            </a:ln>
          </p:spPr>
        </p:sp>
        <p:sp>
          <p:nvSpPr>
            <p:cNvPr id="8" name="TextBox 8"/>
            <p:cNvSpPr txBox="1"/>
            <p:nvPr/>
          </p:nvSpPr>
          <p:spPr>
            <a:xfrm>
              <a:off x="0" y="-85725"/>
              <a:ext cx="2120540" cy="590975"/>
            </a:xfrm>
            <a:prstGeom prst="rect">
              <a:avLst/>
            </a:prstGeom>
          </p:spPr>
          <p:txBody>
            <a:bodyPr lIns="50800" tIns="50800" rIns="50800" bIns="50800" rtlCol="0" anchor="ctr"/>
            <a:lstStyle/>
            <a:p>
              <a:pPr algn="ctr">
                <a:lnSpc>
                  <a:spcPts val="3598"/>
                </a:lnSpc>
              </a:pPr>
              <a:endParaRPr/>
            </a:p>
          </p:txBody>
        </p:sp>
      </p:grpSp>
      <p:sp>
        <p:nvSpPr>
          <p:cNvPr id="9" name="TextBox 9"/>
          <p:cNvSpPr txBox="1"/>
          <p:nvPr/>
        </p:nvSpPr>
        <p:spPr>
          <a:xfrm>
            <a:off x="7842881" y="3062605"/>
            <a:ext cx="3188258" cy="458618"/>
          </a:xfrm>
          <a:prstGeom prst="rect">
            <a:avLst/>
          </a:prstGeom>
        </p:spPr>
        <p:txBody>
          <a:bodyPr lIns="0" tIns="0" rIns="0" bIns="0" rtlCol="0" anchor="t">
            <a:spAutoFit/>
          </a:bodyPr>
          <a:lstStyle/>
          <a:p>
            <a:pPr algn="ctr">
              <a:lnSpc>
                <a:spcPts val="3596"/>
              </a:lnSpc>
              <a:spcBef>
                <a:spcPct val="0"/>
              </a:spcBef>
            </a:pPr>
            <a:r>
              <a:rPr lang="en-US" sz="2569">
                <a:solidFill>
                  <a:srgbClr val="000000"/>
                </a:solidFill>
                <a:latin typeface="Poppins Bold"/>
              </a:rPr>
              <a:t>Patient Profile</a:t>
            </a:r>
          </a:p>
        </p:txBody>
      </p:sp>
      <p:sp>
        <p:nvSpPr>
          <p:cNvPr id="10" name="TextBox 10"/>
          <p:cNvSpPr txBox="1"/>
          <p:nvPr/>
        </p:nvSpPr>
        <p:spPr>
          <a:xfrm>
            <a:off x="6754202" y="1483924"/>
            <a:ext cx="1128096" cy="922115"/>
          </a:xfrm>
          <a:prstGeom prst="rect">
            <a:avLst/>
          </a:prstGeom>
        </p:spPr>
        <p:txBody>
          <a:bodyPr lIns="0" tIns="0" rIns="0" bIns="0" rtlCol="0" anchor="t">
            <a:spAutoFit/>
          </a:bodyPr>
          <a:lstStyle/>
          <a:p>
            <a:pPr algn="ctr">
              <a:lnSpc>
                <a:spcPts val="7553"/>
              </a:lnSpc>
              <a:spcBef>
                <a:spcPct val="0"/>
              </a:spcBef>
            </a:pPr>
            <a:r>
              <a:rPr lang="en-US" sz="5395">
                <a:solidFill>
                  <a:srgbClr val="000000"/>
                </a:solidFill>
                <a:latin typeface="Open Sans Bold"/>
              </a:rPr>
              <a:t>1</a:t>
            </a:r>
          </a:p>
        </p:txBody>
      </p:sp>
      <p:sp>
        <p:nvSpPr>
          <p:cNvPr id="11" name="TextBox 11"/>
          <p:cNvSpPr txBox="1"/>
          <p:nvPr/>
        </p:nvSpPr>
        <p:spPr>
          <a:xfrm>
            <a:off x="15972757" y="1455349"/>
            <a:ext cx="1128096" cy="922115"/>
          </a:xfrm>
          <a:prstGeom prst="rect">
            <a:avLst/>
          </a:prstGeom>
        </p:spPr>
        <p:txBody>
          <a:bodyPr lIns="0" tIns="0" rIns="0" bIns="0" rtlCol="0" anchor="t">
            <a:spAutoFit/>
          </a:bodyPr>
          <a:lstStyle/>
          <a:p>
            <a:pPr algn="ctr">
              <a:lnSpc>
                <a:spcPts val="7553"/>
              </a:lnSpc>
              <a:spcBef>
                <a:spcPct val="0"/>
              </a:spcBef>
            </a:pPr>
            <a:r>
              <a:rPr lang="en-US" sz="5395">
                <a:solidFill>
                  <a:srgbClr val="000000"/>
                </a:solidFill>
                <a:latin typeface="Open Sans Bold"/>
              </a:rPr>
              <a:t>2</a:t>
            </a:r>
          </a:p>
        </p:txBody>
      </p:sp>
      <p:sp>
        <p:nvSpPr>
          <p:cNvPr id="12" name="TextBox 12"/>
          <p:cNvSpPr txBox="1"/>
          <p:nvPr/>
        </p:nvSpPr>
        <p:spPr>
          <a:xfrm>
            <a:off x="7737833" y="6956690"/>
            <a:ext cx="2048437" cy="525638"/>
          </a:xfrm>
          <a:prstGeom prst="rect">
            <a:avLst/>
          </a:prstGeom>
        </p:spPr>
        <p:txBody>
          <a:bodyPr lIns="0" tIns="0" rIns="0" bIns="0" rtlCol="0" anchor="t">
            <a:spAutoFit/>
          </a:bodyPr>
          <a:lstStyle/>
          <a:p>
            <a:pPr algn="just">
              <a:lnSpc>
                <a:spcPts val="4102"/>
              </a:lnSpc>
              <a:spcBef>
                <a:spcPct val="0"/>
              </a:spcBef>
            </a:pPr>
            <a:r>
              <a:rPr lang="en-US" sz="2930">
                <a:solidFill>
                  <a:srgbClr val="000000"/>
                </a:solidFill>
                <a:latin typeface="Poppins Bold"/>
              </a:rPr>
              <a:t>Outcome</a:t>
            </a:r>
          </a:p>
        </p:txBody>
      </p:sp>
      <p:sp>
        <p:nvSpPr>
          <p:cNvPr id="13" name="TextBox 13"/>
          <p:cNvSpPr txBox="1"/>
          <p:nvPr/>
        </p:nvSpPr>
        <p:spPr>
          <a:xfrm>
            <a:off x="12784499" y="2680187"/>
            <a:ext cx="3188258" cy="458618"/>
          </a:xfrm>
          <a:prstGeom prst="rect">
            <a:avLst/>
          </a:prstGeom>
        </p:spPr>
        <p:txBody>
          <a:bodyPr lIns="0" tIns="0" rIns="0" bIns="0" rtlCol="0" anchor="t">
            <a:spAutoFit/>
          </a:bodyPr>
          <a:lstStyle/>
          <a:p>
            <a:pPr algn="ctr">
              <a:lnSpc>
                <a:spcPts val="3596"/>
              </a:lnSpc>
              <a:spcBef>
                <a:spcPct val="0"/>
              </a:spcBef>
            </a:pPr>
            <a:r>
              <a:rPr lang="en-US" sz="2569">
                <a:solidFill>
                  <a:srgbClr val="000000"/>
                </a:solidFill>
                <a:latin typeface="Poppins Bold"/>
              </a:rPr>
              <a:t>SpeedyDoc's Role</a:t>
            </a:r>
          </a:p>
        </p:txBody>
      </p:sp>
      <p:sp>
        <p:nvSpPr>
          <p:cNvPr id="14" name="TextBox 14"/>
          <p:cNvSpPr txBox="1"/>
          <p:nvPr/>
        </p:nvSpPr>
        <p:spPr>
          <a:xfrm>
            <a:off x="7867352" y="3727941"/>
            <a:ext cx="3139316" cy="1675804"/>
          </a:xfrm>
          <a:prstGeom prst="rect">
            <a:avLst/>
          </a:prstGeom>
        </p:spPr>
        <p:txBody>
          <a:bodyPr lIns="0" tIns="0" rIns="0" bIns="0" rtlCol="0" anchor="t">
            <a:spAutoFit/>
          </a:bodyPr>
          <a:lstStyle/>
          <a:p>
            <a:pPr algn="ctr">
              <a:lnSpc>
                <a:spcPts val="2657"/>
              </a:lnSpc>
              <a:spcBef>
                <a:spcPct val="0"/>
              </a:spcBef>
            </a:pPr>
            <a:r>
              <a:rPr lang="en-US" sz="1898" dirty="0">
                <a:solidFill>
                  <a:srgbClr val="000000"/>
                </a:solidFill>
                <a:latin typeface="Poppins"/>
              </a:rPr>
              <a:t>Mark, a 45-year-old man, experienced sudden chest pain and difficulty breathing, hinting at a possible cardiac event.</a:t>
            </a:r>
          </a:p>
        </p:txBody>
      </p:sp>
      <p:sp>
        <p:nvSpPr>
          <p:cNvPr id="15" name="TextBox 15"/>
          <p:cNvSpPr txBox="1"/>
          <p:nvPr/>
        </p:nvSpPr>
        <p:spPr>
          <a:xfrm>
            <a:off x="7737766" y="7630742"/>
            <a:ext cx="8538216" cy="352597"/>
          </a:xfrm>
          <a:prstGeom prst="rect">
            <a:avLst/>
          </a:prstGeom>
        </p:spPr>
        <p:txBody>
          <a:bodyPr lIns="0" tIns="0" rIns="0" bIns="0" rtlCol="0" anchor="t">
            <a:spAutoFit/>
          </a:bodyPr>
          <a:lstStyle/>
          <a:p>
            <a:pPr>
              <a:lnSpc>
                <a:spcPts val="2872"/>
              </a:lnSpc>
              <a:spcBef>
                <a:spcPct val="0"/>
              </a:spcBef>
            </a:pPr>
            <a:endParaRPr lang="en-US" sz="2051" dirty="0">
              <a:solidFill>
                <a:srgbClr val="000000"/>
              </a:solidFill>
              <a:latin typeface="Poppins"/>
            </a:endParaRPr>
          </a:p>
        </p:txBody>
      </p:sp>
      <p:sp>
        <p:nvSpPr>
          <p:cNvPr id="16" name="TextBox 16"/>
          <p:cNvSpPr txBox="1"/>
          <p:nvPr/>
        </p:nvSpPr>
        <p:spPr>
          <a:xfrm>
            <a:off x="12833441" y="3394566"/>
            <a:ext cx="3442540" cy="2342554"/>
          </a:xfrm>
          <a:prstGeom prst="rect">
            <a:avLst/>
          </a:prstGeom>
        </p:spPr>
        <p:txBody>
          <a:bodyPr lIns="0" tIns="0" rIns="0" bIns="0" rtlCol="0" anchor="t">
            <a:spAutoFit/>
          </a:bodyPr>
          <a:lstStyle/>
          <a:p>
            <a:pPr algn="ctr">
              <a:lnSpc>
                <a:spcPts val="2657"/>
              </a:lnSpc>
              <a:spcBef>
                <a:spcPct val="0"/>
              </a:spcBef>
            </a:pPr>
            <a:r>
              <a:rPr lang="en-US" sz="1898" dirty="0" err="1">
                <a:solidFill>
                  <a:srgbClr val="000000"/>
                </a:solidFill>
                <a:latin typeface="Poppins Bold"/>
              </a:rPr>
              <a:t>SpeedyDoc's</a:t>
            </a:r>
            <a:r>
              <a:rPr lang="en-US" sz="1898" dirty="0">
                <a:solidFill>
                  <a:srgbClr val="000000"/>
                </a:solidFill>
                <a:latin typeface="Poppins Bold"/>
              </a:rPr>
              <a:t> AI</a:t>
            </a:r>
            <a:r>
              <a:rPr lang="en-US" sz="1898" dirty="0">
                <a:solidFill>
                  <a:srgbClr val="000000"/>
                </a:solidFill>
                <a:latin typeface="Poppins"/>
              </a:rPr>
              <a:t>, Med-</a:t>
            </a:r>
            <a:r>
              <a:rPr lang="en-US" sz="1898" dirty="0" err="1">
                <a:solidFill>
                  <a:srgbClr val="000000"/>
                </a:solidFill>
                <a:latin typeface="Poppins"/>
              </a:rPr>
              <a:t>PaLM</a:t>
            </a:r>
            <a:r>
              <a:rPr lang="en-US" sz="1898" dirty="0">
                <a:solidFill>
                  <a:srgbClr val="000000"/>
                </a:solidFill>
                <a:latin typeface="Poppins"/>
              </a:rPr>
              <a:t> 2, swiftly assessed Mark's symptoms. It provided real-time guidance, enabling Mark to take specific emergency measures before medical help arrived.</a:t>
            </a:r>
          </a:p>
        </p:txBody>
      </p:sp>
      <p:sp>
        <p:nvSpPr>
          <p:cNvPr id="17" name="TextBox 17"/>
          <p:cNvSpPr txBox="1"/>
          <p:nvPr/>
        </p:nvSpPr>
        <p:spPr>
          <a:xfrm>
            <a:off x="593897" y="5152440"/>
            <a:ext cx="5667078" cy="890581"/>
          </a:xfrm>
          <a:prstGeom prst="rect">
            <a:avLst/>
          </a:prstGeom>
        </p:spPr>
        <p:txBody>
          <a:bodyPr lIns="0" tIns="0" rIns="0" bIns="0" rtlCol="0" anchor="t">
            <a:spAutoFit/>
          </a:bodyPr>
          <a:lstStyle/>
          <a:p>
            <a:pPr algn="ctr">
              <a:lnSpc>
                <a:spcPts val="6634"/>
              </a:lnSpc>
            </a:pPr>
            <a:r>
              <a:rPr lang="en-US" sz="5622">
                <a:solidFill>
                  <a:srgbClr val="100A3A"/>
                </a:solidFill>
                <a:latin typeface="Poppins"/>
              </a:rPr>
              <a:t>Case Study # 1</a:t>
            </a:r>
          </a:p>
        </p:txBody>
      </p:sp>
      <p:sp>
        <p:nvSpPr>
          <p:cNvPr id="18" name="TextBox 18"/>
          <p:cNvSpPr txBox="1"/>
          <p:nvPr/>
        </p:nvSpPr>
        <p:spPr>
          <a:xfrm>
            <a:off x="815962" y="6276092"/>
            <a:ext cx="5492638" cy="1411800"/>
          </a:xfrm>
          <a:prstGeom prst="rect">
            <a:avLst/>
          </a:prstGeom>
        </p:spPr>
        <p:txBody>
          <a:bodyPr lIns="0" tIns="0" rIns="0" bIns="0" rtlCol="0" anchor="t">
            <a:spAutoFit/>
          </a:bodyPr>
          <a:lstStyle/>
          <a:p>
            <a:pPr>
              <a:lnSpc>
                <a:spcPts val="5472"/>
              </a:lnSpc>
            </a:pPr>
            <a:r>
              <a:rPr lang="en-US" sz="4448">
                <a:solidFill>
                  <a:srgbClr val="000000">
                    <a:alpha val="54902"/>
                  </a:srgbClr>
                </a:solidFill>
                <a:latin typeface="Poppins"/>
              </a:rPr>
              <a:t>Emergency Triage</a:t>
            </a:r>
          </a:p>
          <a:p>
            <a:pPr algn="l">
              <a:lnSpc>
                <a:spcPts val="5472"/>
              </a:lnSpc>
            </a:pPr>
            <a:r>
              <a:rPr lang="en-US" sz="4448">
                <a:solidFill>
                  <a:srgbClr val="000000">
                    <a:alpha val="54902"/>
                  </a:srgbClr>
                </a:solidFill>
                <a:latin typeface="Poppins"/>
              </a:rPr>
              <a:t>Assistance.</a:t>
            </a:r>
          </a:p>
        </p:txBody>
      </p:sp>
      <p:grpSp>
        <p:nvGrpSpPr>
          <p:cNvPr id="19" name="Group 19"/>
          <p:cNvGrpSpPr/>
          <p:nvPr/>
        </p:nvGrpSpPr>
        <p:grpSpPr>
          <a:xfrm>
            <a:off x="815962" y="2593491"/>
            <a:ext cx="3109207" cy="1991631"/>
            <a:chOff x="0" y="0"/>
            <a:chExt cx="4145610" cy="2655508"/>
          </a:xfrm>
        </p:grpSpPr>
        <p:sp>
          <p:nvSpPr>
            <p:cNvPr id="20" name="Freeform 20"/>
            <p:cNvSpPr/>
            <p:nvPr/>
          </p:nvSpPr>
          <p:spPr>
            <a:xfrm>
              <a:off x="0" y="0"/>
              <a:ext cx="2341676" cy="2655508"/>
            </a:xfrm>
            <a:custGeom>
              <a:avLst/>
              <a:gdLst/>
              <a:ahLst/>
              <a:cxnLst/>
              <a:rect l="l" t="t" r="r" b="b"/>
              <a:pathLst>
                <a:path w="2341676" h="2655508">
                  <a:moveTo>
                    <a:pt x="0" y="0"/>
                  </a:moveTo>
                  <a:lnTo>
                    <a:pt x="2341676" y="0"/>
                  </a:lnTo>
                  <a:lnTo>
                    <a:pt x="2341676" y="2655508"/>
                  </a:lnTo>
                  <a:lnTo>
                    <a:pt x="0" y="2655508"/>
                  </a:lnTo>
                  <a:lnTo>
                    <a:pt x="0" y="0"/>
                  </a:lnTo>
                  <a:close/>
                </a:path>
              </a:pathLst>
            </a:custGeom>
            <a:blipFill>
              <a:blip r:embed="rId10">
                <a:extLst>
                  <a:ext uri="{96DAC541-7B7A-43D3-8B79-37D633B846F1}">
                    <asvg:svgBlip xmlns="" xmlns:asvg="http://schemas.microsoft.com/office/drawing/2016/SVG/main" r:embed="rId11"/>
                  </a:ext>
                </a:extLst>
              </a:blip>
              <a:stretch>
                <a:fillRect/>
              </a:stretch>
            </a:blipFill>
          </p:spPr>
        </p:sp>
        <p:sp>
          <p:nvSpPr>
            <p:cNvPr id="21" name="TextBox 21"/>
            <p:cNvSpPr txBox="1"/>
            <p:nvPr/>
          </p:nvSpPr>
          <p:spPr>
            <a:xfrm>
              <a:off x="537742" y="1270604"/>
              <a:ext cx="3607868" cy="556384"/>
            </a:xfrm>
            <a:prstGeom prst="rect">
              <a:avLst/>
            </a:prstGeom>
          </p:spPr>
          <p:txBody>
            <a:bodyPr lIns="0" tIns="0" rIns="0" bIns="0" rtlCol="0" anchor="t">
              <a:spAutoFit/>
            </a:bodyPr>
            <a:lstStyle/>
            <a:p>
              <a:pPr algn="ctr">
                <a:lnSpc>
                  <a:spcPts val="3512"/>
                </a:lnSpc>
              </a:pPr>
              <a:r>
                <a:rPr lang="en-US" sz="2509" spc="333">
                  <a:solidFill>
                    <a:srgbClr val="000000"/>
                  </a:solidFill>
                  <a:latin typeface="Montserrat Classic"/>
                </a:rPr>
                <a:t>SPEEDY</a:t>
              </a:r>
            </a:p>
          </p:txBody>
        </p:sp>
        <p:sp>
          <p:nvSpPr>
            <p:cNvPr id="22" name="TextBox 22"/>
            <p:cNvSpPr txBox="1"/>
            <p:nvPr/>
          </p:nvSpPr>
          <p:spPr>
            <a:xfrm>
              <a:off x="537742" y="1788775"/>
              <a:ext cx="3607868" cy="389512"/>
            </a:xfrm>
            <a:prstGeom prst="rect">
              <a:avLst/>
            </a:prstGeom>
          </p:spPr>
          <p:txBody>
            <a:bodyPr lIns="0" tIns="0" rIns="0" bIns="0" rtlCol="0" anchor="t">
              <a:spAutoFit/>
            </a:bodyPr>
            <a:lstStyle/>
            <a:p>
              <a:pPr algn="ctr">
                <a:lnSpc>
                  <a:spcPts val="2488"/>
                </a:lnSpc>
              </a:pPr>
              <a:r>
                <a:rPr lang="en-US" sz="1777">
                  <a:solidFill>
                    <a:srgbClr val="000000"/>
                  </a:solidFill>
                  <a:latin typeface="Montserrat Classic"/>
                </a:rPr>
                <a:t>DOC</a:t>
              </a:r>
            </a:p>
          </p:txBody>
        </p:sp>
      </p:grpSp>
      <p:sp>
        <p:nvSpPr>
          <p:cNvPr id="23" name="TextBox 22"/>
          <p:cNvSpPr txBox="1"/>
          <p:nvPr/>
        </p:nvSpPr>
        <p:spPr>
          <a:xfrm>
            <a:off x="7587527" y="7625184"/>
            <a:ext cx="9093972" cy="1554272"/>
          </a:xfrm>
          <a:prstGeom prst="rect">
            <a:avLst/>
          </a:prstGeom>
          <a:noFill/>
        </p:spPr>
        <p:txBody>
          <a:bodyPr wrap="square" rtlCol="0">
            <a:spAutoFit/>
          </a:bodyPr>
          <a:lstStyle/>
          <a:p>
            <a:r>
              <a:rPr lang="en-US" sz="1900" dirty="0">
                <a:latin typeface="Poppins" panose="020B0604020202020204" charset="0"/>
                <a:cs typeface="Poppins" panose="020B0604020202020204" charset="0"/>
              </a:rPr>
              <a:t>This timely assistance enabled Mark to take specific emergency measures before medical help </a:t>
            </a:r>
            <a:r>
              <a:rPr lang="en-US" sz="1900" dirty="0" smtClean="0">
                <a:latin typeface="Poppins" panose="020B0604020202020204" charset="0"/>
                <a:cs typeface="Poppins" panose="020B0604020202020204" charset="0"/>
              </a:rPr>
              <a:t>arrived. </a:t>
            </a:r>
            <a:r>
              <a:rPr lang="en-US" sz="1900" dirty="0">
                <a:latin typeface="Poppins" panose="020B0604020202020204" charset="0"/>
                <a:cs typeface="Poppins" panose="020B0604020202020204" charset="0"/>
              </a:rPr>
              <a:t>The quick response from the AI </a:t>
            </a:r>
            <a:r>
              <a:rPr lang="en-US" sz="1900" dirty="0" smtClean="0">
                <a:latin typeface="Poppins" panose="020B0604020202020204" charset="0"/>
                <a:cs typeface="Poppins" panose="020B0604020202020204" charset="0"/>
              </a:rPr>
              <a:t>contributed </a:t>
            </a:r>
            <a:r>
              <a:rPr lang="en-US" sz="1900" dirty="0">
                <a:latin typeface="Poppins" panose="020B0604020202020204" charset="0"/>
                <a:cs typeface="Poppins" panose="020B0604020202020204" charset="0"/>
              </a:rPr>
              <a:t>to saving valuable time and enhancing the overall effectiveness of the emergency response, leading to a better and more favorable outcome for Mark's health</a:t>
            </a:r>
            <a:r>
              <a:rPr lang="en-US" dirty="0"/>
              <a:t>.</a:t>
            </a:r>
            <a:endParaRPr lang="en-CA" dirty="0"/>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7476697" y="7387680"/>
            <a:ext cx="11497671" cy="3679255"/>
          </a:xfrm>
          <a:custGeom>
            <a:avLst/>
            <a:gdLst/>
            <a:ahLst/>
            <a:cxnLst/>
            <a:rect l="l" t="t" r="r" b="b"/>
            <a:pathLst>
              <a:path w="11497671" h="3679255">
                <a:moveTo>
                  <a:pt x="0" y="0"/>
                </a:moveTo>
                <a:lnTo>
                  <a:pt x="11497671" y="0"/>
                </a:lnTo>
                <a:lnTo>
                  <a:pt x="11497671" y="3679255"/>
                </a:lnTo>
                <a:lnTo>
                  <a:pt x="0" y="3679255"/>
                </a:lnTo>
                <a:lnTo>
                  <a:pt x="0" y="0"/>
                </a:lnTo>
                <a:close/>
              </a:path>
            </a:pathLst>
          </a:custGeom>
          <a:blipFill>
            <a:blip r:embed="rId2">
              <a:alphaModFix amt="67000"/>
              <a:extLst>
                <a:ext uri="{96DAC541-7B7A-43D3-8B79-37D633B846F1}">
                  <asvg:svgBlip xmlns="" xmlns:asvg="http://schemas.microsoft.com/office/drawing/2016/SVG/main" r:embed="rId3"/>
                </a:ext>
              </a:extLst>
            </a:blip>
            <a:stretch>
              <a:fillRect/>
            </a:stretch>
          </a:blipFill>
        </p:spPr>
      </p:sp>
      <p:sp>
        <p:nvSpPr>
          <p:cNvPr id="3" name="Freeform 3"/>
          <p:cNvSpPr/>
          <p:nvPr/>
        </p:nvSpPr>
        <p:spPr>
          <a:xfrm rot="-1126817">
            <a:off x="7683461" y="-3705284"/>
            <a:ext cx="12086404" cy="13137396"/>
          </a:xfrm>
          <a:custGeom>
            <a:avLst/>
            <a:gdLst/>
            <a:ahLst/>
            <a:cxnLst/>
            <a:rect l="l" t="t" r="r" b="b"/>
            <a:pathLst>
              <a:path w="12086404" h="13137396">
                <a:moveTo>
                  <a:pt x="0" y="0"/>
                </a:moveTo>
                <a:lnTo>
                  <a:pt x="12086404" y="0"/>
                </a:lnTo>
                <a:lnTo>
                  <a:pt x="12086404" y="13137397"/>
                </a:lnTo>
                <a:lnTo>
                  <a:pt x="0" y="13137397"/>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sp>
      <p:sp>
        <p:nvSpPr>
          <p:cNvPr id="4" name="Freeform 4"/>
          <p:cNvSpPr/>
          <p:nvPr/>
        </p:nvSpPr>
        <p:spPr>
          <a:xfrm>
            <a:off x="12054828" y="1028700"/>
            <a:ext cx="5661574" cy="5920600"/>
          </a:xfrm>
          <a:custGeom>
            <a:avLst/>
            <a:gdLst/>
            <a:ahLst/>
            <a:cxnLst/>
            <a:rect l="l" t="t" r="r" b="b"/>
            <a:pathLst>
              <a:path w="5661574" h="5920600">
                <a:moveTo>
                  <a:pt x="0" y="0"/>
                </a:moveTo>
                <a:lnTo>
                  <a:pt x="5661574" y="0"/>
                </a:lnTo>
                <a:lnTo>
                  <a:pt x="5661574" y="5920600"/>
                </a:lnTo>
                <a:lnTo>
                  <a:pt x="0" y="5920600"/>
                </a:lnTo>
                <a:lnTo>
                  <a:pt x="0" y="0"/>
                </a:lnTo>
                <a:close/>
              </a:path>
            </a:pathLst>
          </a:custGeom>
          <a:blipFill>
            <a:blip r:embed="rId6">
              <a:extLst>
                <a:ext uri="{96DAC541-7B7A-43D3-8B79-37D633B846F1}">
                  <asvg:svgBlip xmlns="" xmlns:asvg="http://schemas.microsoft.com/office/drawing/2016/SVG/main" r:embed="rId7"/>
                </a:ext>
              </a:extLst>
            </a:blip>
            <a:stretch>
              <a:fillRect/>
            </a:stretch>
          </a:blipFill>
        </p:spPr>
      </p:sp>
      <p:sp>
        <p:nvSpPr>
          <p:cNvPr id="5" name="Freeform 5"/>
          <p:cNvSpPr/>
          <p:nvPr/>
        </p:nvSpPr>
        <p:spPr>
          <a:xfrm>
            <a:off x="6161351" y="1028700"/>
            <a:ext cx="5616201" cy="6006632"/>
          </a:xfrm>
          <a:custGeom>
            <a:avLst/>
            <a:gdLst/>
            <a:ahLst/>
            <a:cxnLst/>
            <a:rect l="l" t="t" r="r" b="b"/>
            <a:pathLst>
              <a:path w="5616201" h="6006632">
                <a:moveTo>
                  <a:pt x="0" y="0"/>
                </a:moveTo>
                <a:lnTo>
                  <a:pt x="5616201" y="0"/>
                </a:lnTo>
                <a:lnTo>
                  <a:pt x="5616201" y="6006632"/>
                </a:lnTo>
                <a:lnTo>
                  <a:pt x="0" y="6006632"/>
                </a:lnTo>
                <a:lnTo>
                  <a:pt x="0" y="0"/>
                </a:lnTo>
                <a:close/>
              </a:path>
            </a:pathLst>
          </a:custGeom>
          <a:blipFill>
            <a:blip r:embed="rId8">
              <a:extLst>
                <a:ext uri="{96DAC541-7B7A-43D3-8B79-37D633B846F1}">
                  <asvg:svgBlip xmlns="" xmlns:asvg="http://schemas.microsoft.com/office/drawing/2016/SVG/main" r:embed="rId9"/>
                </a:ext>
              </a:extLst>
            </a:blip>
            <a:stretch>
              <a:fillRect/>
            </a:stretch>
          </a:blipFill>
        </p:spPr>
      </p:sp>
      <p:grpSp>
        <p:nvGrpSpPr>
          <p:cNvPr id="6" name="Group 6"/>
          <p:cNvGrpSpPr/>
          <p:nvPr/>
        </p:nvGrpSpPr>
        <p:grpSpPr>
          <a:xfrm>
            <a:off x="7327775" y="6746653"/>
            <a:ext cx="9184020" cy="2637196"/>
            <a:chOff x="0" y="0"/>
            <a:chExt cx="2120540" cy="608914"/>
          </a:xfrm>
        </p:grpSpPr>
        <p:sp>
          <p:nvSpPr>
            <p:cNvPr id="7" name="Freeform 7"/>
            <p:cNvSpPr/>
            <p:nvPr/>
          </p:nvSpPr>
          <p:spPr>
            <a:xfrm>
              <a:off x="0" y="0"/>
              <a:ext cx="2120541" cy="608914"/>
            </a:xfrm>
            <a:custGeom>
              <a:avLst/>
              <a:gdLst/>
              <a:ahLst/>
              <a:cxnLst/>
              <a:rect l="l" t="t" r="r" b="b"/>
              <a:pathLst>
                <a:path w="2120541" h="608914">
                  <a:moveTo>
                    <a:pt x="42992" y="0"/>
                  </a:moveTo>
                  <a:lnTo>
                    <a:pt x="2077549" y="0"/>
                  </a:lnTo>
                  <a:cubicBezTo>
                    <a:pt x="2088951" y="0"/>
                    <a:pt x="2099886" y="4529"/>
                    <a:pt x="2107948" y="12592"/>
                  </a:cubicBezTo>
                  <a:cubicBezTo>
                    <a:pt x="2116011" y="20655"/>
                    <a:pt x="2120541" y="31590"/>
                    <a:pt x="2120541" y="42992"/>
                  </a:cubicBezTo>
                  <a:lnTo>
                    <a:pt x="2120541" y="565922"/>
                  </a:lnTo>
                  <a:cubicBezTo>
                    <a:pt x="2120541" y="577325"/>
                    <a:pt x="2116011" y="588260"/>
                    <a:pt x="2107948" y="596322"/>
                  </a:cubicBezTo>
                  <a:cubicBezTo>
                    <a:pt x="2099886" y="604385"/>
                    <a:pt x="2088951" y="608914"/>
                    <a:pt x="2077549" y="608914"/>
                  </a:cubicBezTo>
                  <a:lnTo>
                    <a:pt x="42992" y="608914"/>
                  </a:lnTo>
                  <a:cubicBezTo>
                    <a:pt x="31590" y="608914"/>
                    <a:pt x="20655" y="604385"/>
                    <a:pt x="12592" y="596322"/>
                  </a:cubicBezTo>
                  <a:cubicBezTo>
                    <a:pt x="4529" y="588260"/>
                    <a:pt x="0" y="577325"/>
                    <a:pt x="0" y="565922"/>
                  </a:cubicBezTo>
                  <a:lnTo>
                    <a:pt x="0" y="42992"/>
                  </a:lnTo>
                  <a:cubicBezTo>
                    <a:pt x="0" y="31590"/>
                    <a:pt x="4529" y="20655"/>
                    <a:pt x="12592" y="12592"/>
                  </a:cubicBezTo>
                  <a:cubicBezTo>
                    <a:pt x="20655" y="4529"/>
                    <a:pt x="31590" y="0"/>
                    <a:pt x="42992" y="0"/>
                  </a:cubicBezTo>
                  <a:close/>
                </a:path>
              </a:pathLst>
            </a:custGeom>
            <a:solidFill>
              <a:srgbClr val="FFFFFF"/>
            </a:solidFill>
            <a:ln w="28575" cap="rnd">
              <a:solidFill>
                <a:srgbClr val="000000"/>
              </a:solidFill>
              <a:prstDash val="solid"/>
              <a:round/>
            </a:ln>
          </p:spPr>
        </p:sp>
        <p:sp>
          <p:nvSpPr>
            <p:cNvPr id="8" name="TextBox 8"/>
            <p:cNvSpPr txBox="1"/>
            <p:nvPr/>
          </p:nvSpPr>
          <p:spPr>
            <a:xfrm>
              <a:off x="0" y="-85725"/>
              <a:ext cx="2120540" cy="694639"/>
            </a:xfrm>
            <a:prstGeom prst="rect">
              <a:avLst/>
            </a:prstGeom>
          </p:spPr>
          <p:txBody>
            <a:bodyPr lIns="50800" tIns="50800" rIns="50800" bIns="50800" rtlCol="0" anchor="ctr"/>
            <a:lstStyle/>
            <a:p>
              <a:pPr algn="ctr">
                <a:lnSpc>
                  <a:spcPts val="3598"/>
                </a:lnSpc>
              </a:pPr>
              <a:endParaRPr/>
            </a:p>
          </p:txBody>
        </p:sp>
      </p:grpSp>
      <p:sp>
        <p:nvSpPr>
          <p:cNvPr id="9" name="TextBox 9"/>
          <p:cNvSpPr txBox="1"/>
          <p:nvPr/>
        </p:nvSpPr>
        <p:spPr>
          <a:xfrm>
            <a:off x="7842881" y="3062605"/>
            <a:ext cx="3188258" cy="458618"/>
          </a:xfrm>
          <a:prstGeom prst="rect">
            <a:avLst/>
          </a:prstGeom>
        </p:spPr>
        <p:txBody>
          <a:bodyPr lIns="0" tIns="0" rIns="0" bIns="0" rtlCol="0" anchor="t">
            <a:spAutoFit/>
          </a:bodyPr>
          <a:lstStyle/>
          <a:p>
            <a:pPr algn="ctr">
              <a:lnSpc>
                <a:spcPts val="3596"/>
              </a:lnSpc>
              <a:spcBef>
                <a:spcPct val="0"/>
              </a:spcBef>
            </a:pPr>
            <a:r>
              <a:rPr lang="en-US" sz="2569">
                <a:solidFill>
                  <a:srgbClr val="000000"/>
                </a:solidFill>
                <a:latin typeface="Poppins Bold"/>
              </a:rPr>
              <a:t>Patient Profile</a:t>
            </a:r>
          </a:p>
        </p:txBody>
      </p:sp>
      <p:sp>
        <p:nvSpPr>
          <p:cNvPr id="10" name="TextBox 10"/>
          <p:cNvSpPr txBox="1"/>
          <p:nvPr/>
        </p:nvSpPr>
        <p:spPr>
          <a:xfrm>
            <a:off x="6754202" y="1483924"/>
            <a:ext cx="1128096" cy="922115"/>
          </a:xfrm>
          <a:prstGeom prst="rect">
            <a:avLst/>
          </a:prstGeom>
        </p:spPr>
        <p:txBody>
          <a:bodyPr lIns="0" tIns="0" rIns="0" bIns="0" rtlCol="0" anchor="t">
            <a:spAutoFit/>
          </a:bodyPr>
          <a:lstStyle/>
          <a:p>
            <a:pPr algn="ctr">
              <a:lnSpc>
                <a:spcPts val="7553"/>
              </a:lnSpc>
              <a:spcBef>
                <a:spcPct val="0"/>
              </a:spcBef>
            </a:pPr>
            <a:r>
              <a:rPr lang="en-US" sz="5395">
                <a:solidFill>
                  <a:srgbClr val="000000"/>
                </a:solidFill>
                <a:latin typeface="Open Sans Bold"/>
              </a:rPr>
              <a:t>1</a:t>
            </a:r>
          </a:p>
        </p:txBody>
      </p:sp>
      <p:sp>
        <p:nvSpPr>
          <p:cNvPr id="11" name="TextBox 11"/>
          <p:cNvSpPr txBox="1"/>
          <p:nvPr/>
        </p:nvSpPr>
        <p:spPr>
          <a:xfrm>
            <a:off x="15972757" y="1455349"/>
            <a:ext cx="1128096" cy="922115"/>
          </a:xfrm>
          <a:prstGeom prst="rect">
            <a:avLst/>
          </a:prstGeom>
        </p:spPr>
        <p:txBody>
          <a:bodyPr lIns="0" tIns="0" rIns="0" bIns="0" rtlCol="0" anchor="t">
            <a:spAutoFit/>
          </a:bodyPr>
          <a:lstStyle/>
          <a:p>
            <a:pPr algn="ctr">
              <a:lnSpc>
                <a:spcPts val="7553"/>
              </a:lnSpc>
              <a:spcBef>
                <a:spcPct val="0"/>
              </a:spcBef>
            </a:pPr>
            <a:r>
              <a:rPr lang="en-US" sz="5395">
                <a:solidFill>
                  <a:srgbClr val="000000"/>
                </a:solidFill>
                <a:latin typeface="Open Sans Bold"/>
              </a:rPr>
              <a:t>2</a:t>
            </a:r>
          </a:p>
        </p:txBody>
      </p:sp>
      <p:sp>
        <p:nvSpPr>
          <p:cNvPr id="12" name="TextBox 12"/>
          <p:cNvSpPr txBox="1"/>
          <p:nvPr/>
        </p:nvSpPr>
        <p:spPr>
          <a:xfrm>
            <a:off x="7737833" y="6956690"/>
            <a:ext cx="2048437" cy="525638"/>
          </a:xfrm>
          <a:prstGeom prst="rect">
            <a:avLst/>
          </a:prstGeom>
        </p:spPr>
        <p:txBody>
          <a:bodyPr lIns="0" tIns="0" rIns="0" bIns="0" rtlCol="0" anchor="t">
            <a:spAutoFit/>
          </a:bodyPr>
          <a:lstStyle/>
          <a:p>
            <a:pPr algn="just">
              <a:lnSpc>
                <a:spcPts val="4102"/>
              </a:lnSpc>
              <a:spcBef>
                <a:spcPct val="0"/>
              </a:spcBef>
            </a:pPr>
            <a:r>
              <a:rPr lang="en-US" sz="2930">
                <a:solidFill>
                  <a:srgbClr val="000000"/>
                </a:solidFill>
                <a:latin typeface="Poppins Bold"/>
              </a:rPr>
              <a:t>Outcome</a:t>
            </a:r>
          </a:p>
        </p:txBody>
      </p:sp>
      <p:sp>
        <p:nvSpPr>
          <p:cNvPr id="13" name="TextBox 13"/>
          <p:cNvSpPr txBox="1"/>
          <p:nvPr/>
        </p:nvSpPr>
        <p:spPr>
          <a:xfrm>
            <a:off x="12784499" y="2680187"/>
            <a:ext cx="3188258" cy="458618"/>
          </a:xfrm>
          <a:prstGeom prst="rect">
            <a:avLst/>
          </a:prstGeom>
        </p:spPr>
        <p:txBody>
          <a:bodyPr lIns="0" tIns="0" rIns="0" bIns="0" rtlCol="0" anchor="t">
            <a:spAutoFit/>
          </a:bodyPr>
          <a:lstStyle/>
          <a:p>
            <a:pPr algn="ctr">
              <a:lnSpc>
                <a:spcPts val="3596"/>
              </a:lnSpc>
              <a:spcBef>
                <a:spcPct val="0"/>
              </a:spcBef>
            </a:pPr>
            <a:r>
              <a:rPr lang="en-US" sz="2569">
                <a:solidFill>
                  <a:srgbClr val="000000"/>
                </a:solidFill>
                <a:latin typeface="Poppins Bold"/>
              </a:rPr>
              <a:t>SpeedyDoc's Role</a:t>
            </a:r>
          </a:p>
        </p:txBody>
      </p:sp>
      <p:sp>
        <p:nvSpPr>
          <p:cNvPr id="14" name="TextBox 14"/>
          <p:cNvSpPr txBox="1"/>
          <p:nvPr/>
        </p:nvSpPr>
        <p:spPr>
          <a:xfrm>
            <a:off x="7867352" y="3727941"/>
            <a:ext cx="3139316" cy="2009179"/>
          </a:xfrm>
          <a:prstGeom prst="rect">
            <a:avLst/>
          </a:prstGeom>
        </p:spPr>
        <p:txBody>
          <a:bodyPr lIns="0" tIns="0" rIns="0" bIns="0" rtlCol="0" anchor="t">
            <a:spAutoFit/>
          </a:bodyPr>
          <a:lstStyle/>
          <a:p>
            <a:pPr algn="ctr">
              <a:lnSpc>
                <a:spcPts val="2657"/>
              </a:lnSpc>
              <a:spcBef>
                <a:spcPct val="0"/>
              </a:spcBef>
            </a:pPr>
            <a:r>
              <a:rPr lang="en-US" sz="1898">
                <a:solidFill>
                  <a:srgbClr val="000000"/>
                </a:solidFill>
                <a:latin typeface="Poppins"/>
              </a:rPr>
              <a:t>Michael, a 50-year-old man, struggled with managing his diabetes, facing fluctuating blood sugar levels despite medications.</a:t>
            </a:r>
          </a:p>
        </p:txBody>
      </p:sp>
      <p:sp>
        <p:nvSpPr>
          <p:cNvPr id="15" name="TextBox 15"/>
          <p:cNvSpPr txBox="1"/>
          <p:nvPr/>
        </p:nvSpPr>
        <p:spPr>
          <a:xfrm>
            <a:off x="7737766" y="7630742"/>
            <a:ext cx="8538216" cy="1452843"/>
          </a:xfrm>
          <a:prstGeom prst="rect">
            <a:avLst/>
          </a:prstGeom>
        </p:spPr>
        <p:txBody>
          <a:bodyPr lIns="0" tIns="0" rIns="0" bIns="0" rtlCol="0" anchor="t">
            <a:spAutoFit/>
          </a:bodyPr>
          <a:lstStyle/>
          <a:p>
            <a:pPr>
              <a:lnSpc>
                <a:spcPts val="2872"/>
              </a:lnSpc>
              <a:spcBef>
                <a:spcPct val="0"/>
              </a:spcBef>
            </a:pPr>
            <a:r>
              <a:rPr lang="en-US" sz="2051" dirty="0">
                <a:solidFill>
                  <a:srgbClr val="000000"/>
                </a:solidFill>
                <a:latin typeface="Poppins"/>
              </a:rPr>
              <a:t>Following </a:t>
            </a:r>
            <a:r>
              <a:rPr lang="en-US" sz="2051" dirty="0" err="1">
                <a:solidFill>
                  <a:srgbClr val="000000"/>
                </a:solidFill>
                <a:latin typeface="Poppins Bold"/>
              </a:rPr>
              <a:t>SpeedyDoc's</a:t>
            </a:r>
            <a:r>
              <a:rPr lang="en-US" sz="2051" dirty="0">
                <a:solidFill>
                  <a:srgbClr val="000000"/>
                </a:solidFill>
                <a:latin typeface="Poppins"/>
              </a:rPr>
              <a:t> tailored advice, </a:t>
            </a:r>
            <a:r>
              <a:rPr lang="en-US" sz="2051" dirty="0">
                <a:solidFill>
                  <a:srgbClr val="000000"/>
                </a:solidFill>
                <a:latin typeface="Poppins Bold"/>
              </a:rPr>
              <a:t>Michael </a:t>
            </a:r>
            <a:r>
              <a:rPr lang="en-US" sz="2051" dirty="0">
                <a:solidFill>
                  <a:srgbClr val="000000"/>
                </a:solidFill>
                <a:latin typeface="Poppins"/>
              </a:rPr>
              <a:t>experienced stabilized blood sugar levels. </a:t>
            </a:r>
            <a:r>
              <a:rPr lang="en-US" sz="2051" dirty="0" err="1">
                <a:solidFill>
                  <a:srgbClr val="000000"/>
                </a:solidFill>
                <a:latin typeface="Poppins"/>
              </a:rPr>
              <a:t>SpeedyDoc's</a:t>
            </a:r>
            <a:r>
              <a:rPr lang="en-US" sz="2051" dirty="0">
                <a:solidFill>
                  <a:srgbClr val="000000"/>
                </a:solidFill>
                <a:latin typeface="Poppins"/>
              </a:rPr>
              <a:t> continuous monitoring ensured his treatment remained effective, enhancing his overall well-being and reducing the risk of complications.</a:t>
            </a:r>
          </a:p>
        </p:txBody>
      </p:sp>
      <p:sp>
        <p:nvSpPr>
          <p:cNvPr id="16" name="TextBox 16"/>
          <p:cNvSpPr txBox="1"/>
          <p:nvPr/>
        </p:nvSpPr>
        <p:spPr>
          <a:xfrm>
            <a:off x="12784499" y="3333944"/>
            <a:ext cx="3369985" cy="2441159"/>
          </a:xfrm>
          <a:prstGeom prst="rect">
            <a:avLst/>
          </a:prstGeom>
        </p:spPr>
        <p:txBody>
          <a:bodyPr lIns="0" tIns="0" rIns="0" bIns="0" rtlCol="0" anchor="t">
            <a:spAutoFit/>
          </a:bodyPr>
          <a:lstStyle/>
          <a:p>
            <a:pPr algn="ctr">
              <a:lnSpc>
                <a:spcPts val="2472"/>
              </a:lnSpc>
              <a:spcBef>
                <a:spcPct val="0"/>
              </a:spcBef>
            </a:pPr>
            <a:r>
              <a:rPr lang="en-US" sz="1766">
                <a:solidFill>
                  <a:srgbClr val="000000"/>
                </a:solidFill>
                <a:latin typeface="Poppins Bold"/>
              </a:rPr>
              <a:t>SpeedyDoc's AI,</a:t>
            </a:r>
            <a:r>
              <a:rPr lang="en-US" sz="1766">
                <a:solidFill>
                  <a:srgbClr val="000000"/>
                </a:solidFill>
                <a:latin typeface="Poppins"/>
              </a:rPr>
              <a:t> leveraging Med-PaLM 2, analyzed Michael's medical history and lifestyle factors. It recommended personalized dietary and exercise adjustments, optimizing his diabetes management plan.</a:t>
            </a:r>
          </a:p>
        </p:txBody>
      </p:sp>
      <p:sp>
        <p:nvSpPr>
          <p:cNvPr id="17" name="TextBox 17"/>
          <p:cNvSpPr txBox="1"/>
          <p:nvPr/>
        </p:nvSpPr>
        <p:spPr>
          <a:xfrm>
            <a:off x="593897" y="5152440"/>
            <a:ext cx="5667078" cy="890581"/>
          </a:xfrm>
          <a:prstGeom prst="rect">
            <a:avLst/>
          </a:prstGeom>
        </p:spPr>
        <p:txBody>
          <a:bodyPr lIns="0" tIns="0" rIns="0" bIns="0" rtlCol="0" anchor="t">
            <a:spAutoFit/>
          </a:bodyPr>
          <a:lstStyle/>
          <a:p>
            <a:pPr algn="ctr">
              <a:lnSpc>
                <a:spcPts val="6634"/>
              </a:lnSpc>
            </a:pPr>
            <a:r>
              <a:rPr lang="en-US" sz="5622">
                <a:solidFill>
                  <a:srgbClr val="100A3A"/>
                </a:solidFill>
                <a:latin typeface="Poppins"/>
              </a:rPr>
              <a:t>Case Study # 2</a:t>
            </a:r>
          </a:p>
        </p:txBody>
      </p:sp>
      <p:sp>
        <p:nvSpPr>
          <p:cNvPr id="18" name="TextBox 18"/>
          <p:cNvSpPr txBox="1"/>
          <p:nvPr/>
        </p:nvSpPr>
        <p:spPr>
          <a:xfrm>
            <a:off x="739762" y="6276092"/>
            <a:ext cx="5492638" cy="1411800"/>
          </a:xfrm>
          <a:prstGeom prst="rect">
            <a:avLst/>
          </a:prstGeom>
        </p:spPr>
        <p:txBody>
          <a:bodyPr lIns="0" tIns="0" rIns="0" bIns="0" rtlCol="0" anchor="t">
            <a:spAutoFit/>
          </a:bodyPr>
          <a:lstStyle/>
          <a:p>
            <a:pPr algn="l">
              <a:lnSpc>
                <a:spcPts val="5472"/>
              </a:lnSpc>
            </a:pPr>
            <a:r>
              <a:rPr lang="en-US" sz="4448">
                <a:solidFill>
                  <a:srgbClr val="000000">
                    <a:alpha val="54902"/>
                  </a:srgbClr>
                </a:solidFill>
                <a:latin typeface="Poppins"/>
              </a:rPr>
              <a:t>Chronic Condition Management</a:t>
            </a:r>
          </a:p>
        </p:txBody>
      </p:sp>
      <p:grpSp>
        <p:nvGrpSpPr>
          <p:cNvPr id="19" name="Group 19"/>
          <p:cNvGrpSpPr/>
          <p:nvPr/>
        </p:nvGrpSpPr>
        <p:grpSpPr>
          <a:xfrm>
            <a:off x="815962" y="2593491"/>
            <a:ext cx="3109207" cy="1991631"/>
            <a:chOff x="0" y="0"/>
            <a:chExt cx="4145610" cy="2655508"/>
          </a:xfrm>
        </p:grpSpPr>
        <p:sp>
          <p:nvSpPr>
            <p:cNvPr id="20" name="Freeform 20"/>
            <p:cNvSpPr/>
            <p:nvPr/>
          </p:nvSpPr>
          <p:spPr>
            <a:xfrm>
              <a:off x="0" y="0"/>
              <a:ext cx="2341676" cy="2655508"/>
            </a:xfrm>
            <a:custGeom>
              <a:avLst/>
              <a:gdLst/>
              <a:ahLst/>
              <a:cxnLst/>
              <a:rect l="l" t="t" r="r" b="b"/>
              <a:pathLst>
                <a:path w="2341676" h="2655508">
                  <a:moveTo>
                    <a:pt x="0" y="0"/>
                  </a:moveTo>
                  <a:lnTo>
                    <a:pt x="2341676" y="0"/>
                  </a:lnTo>
                  <a:lnTo>
                    <a:pt x="2341676" y="2655508"/>
                  </a:lnTo>
                  <a:lnTo>
                    <a:pt x="0" y="2655508"/>
                  </a:lnTo>
                  <a:lnTo>
                    <a:pt x="0" y="0"/>
                  </a:lnTo>
                  <a:close/>
                </a:path>
              </a:pathLst>
            </a:custGeom>
            <a:blipFill>
              <a:blip r:embed="rId10">
                <a:extLst>
                  <a:ext uri="{96DAC541-7B7A-43D3-8B79-37D633B846F1}">
                    <asvg:svgBlip xmlns="" xmlns:asvg="http://schemas.microsoft.com/office/drawing/2016/SVG/main" r:embed="rId11"/>
                  </a:ext>
                </a:extLst>
              </a:blip>
              <a:stretch>
                <a:fillRect/>
              </a:stretch>
            </a:blipFill>
          </p:spPr>
        </p:sp>
        <p:sp>
          <p:nvSpPr>
            <p:cNvPr id="21" name="TextBox 21"/>
            <p:cNvSpPr txBox="1"/>
            <p:nvPr/>
          </p:nvSpPr>
          <p:spPr>
            <a:xfrm>
              <a:off x="537742" y="1270604"/>
              <a:ext cx="3607868" cy="556384"/>
            </a:xfrm>
            <a:prstGeom prst="rect">
              <a:avLst/>
            </a:prstGeom>
          </p:spPr>
          <p:txBody>
            <a:bodyPr lIns="0" tIns="0" rIns="0" bIns="0" rtlCol="0" anchor="t">
              <a:spAutoFit/>
            </a:bodyPr>
            <a:lstStyle/>
            <a:p>
              <a:pPr algn="ctr">
                <a:lnSpc>
                  <a:spcPts val="3512"/>
                </a:lnSpc>
              </a:pPr>
              <a:r>
                <a:rPr lang="en-US" sz="2509" spc="333">
                  <a:solidFill>
                    <a:srgbClr val="000000"/>
                  </a:solidFill>
                  <a:latin typeface="Montserrat Classic"/>
                </a:rPr>
                <a:t>SPEEDY</a:t>
              </a:r>
            </a:p>
          </p:txBody>
        </p:sp>
        <p:sp>
          <p:nvSpPr>
            <p:cNvPr id="22" name="TextBox 22"/>
            <p:cNvSpPr txBox="1"/>
            <p:nvPr/>
          </p:nvSpPr>
          <p:spPr>
            <a:xfrm>
              <a:off x="537742" y="1788775"/>
              <a:ext cx="3607868" cy="389512"/>
            </a:xfrm>
            <a:prstGeom prst="rect">
              <a:avLst/>
            </a:prstGeom>
          </p:spPr>
          <p:txBody>
            <a:bodyPr lIns="0" tIns="0" rIns="0" bIns="0" rtlCol="0" anchor="t">
              <a:spAutoFit/>
            </a:bodyPr>
            <a:lstStyle/>
            <a:p>
              <a:pPr algn="ctr">
                <a:lnSpc>
                  <a:spcPts val="2488"/>
                </a:lnSpc>
              </a:pPr>
              <a:r>
                <a:rPr lang="en-US" sz="1777">
                  <a:solidFill>
                    <a:srgbClr val="000000"/>
                  </a:solidFill>
                  <a:latin typeface="Montserrat Classic"/>
                </a:rPr>
                <a:t>DOC</a:t>
              </a:r>
            </a:p>
          </p:txBody>
        </p:sp>
      </p:gr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5045720" y="-4021997"/>
            <a:ext cx="8621423" cy="9498198"/>
          </a:xfrm>
          <a:custGeom>
            <a:avLst/>
            <a:gdLst/>
            <a:ahLst/>
            <a:cxnLst/>
            <a:rect l="l" t="t" r="r" b="b"/>
            <a:pathLst>
              <a:path w="8621423" h="9498198">
                <a:moveTo>
                  <a:pt x="0" y="0"/>
                </a:moveTo>
                <a:lnTo>
                  <a:pt x="8621423" y="0"/>
                </a:lnTo>
                <a:lnTo>
                  <a:pt x="8621423" y="9498198"/>
                </a:lnTo>
                <a:lnTo>
                  <a:pt x="0" y="9498198"/>
                </a:lnTo>
                <a:lnTo>
                  <a:pt x="0" y="0"/>
                </a:lnTo>
                <a:close/>
              </a:path>
            </a:pathLst>
          </a:custGeom>
          <a:blipFill>
            <a:blip r:embed="rId2"/>
            <a:stretch>
              <a:fillRect l="-10169"/>
            </a:stretch>
          </a:blipFill>
        </p:spPr>
      </p:sp>
      <p:sp>
        <p:nvSpPr>
          <p:cNvPr id="3" name="TextBox 3"/>
          <p:cNvSpPr txBox="1"/>
          <p:nvPr/>
        </p:nvSpPr>
        <p:spPr>
          <a:xfrm>
            <a:off x="8792156" y="1155340"/>
            <a:ext cx="8447344" cy="1488779"/>
          </a:xfrm>
          <a:prstGeom prst="rect">
            <a:avLst/>
          </a:prstGeom>
        </p:spPr>
        <p:txBody>
          <a:bodyPr lIns="0" tIns="0" rIns="0" bIns="0" rtlCol="0" anchor="t">
            <a:spAutoFit/>
          </a:bodyPr>
          <a:lstStyle/>
          <a:p>
            <a:pPr>
              <a:lnSpc>
                <a:spcPts val="5762"/>
              </a:lnSpc>
            </a:pPr>
            <a:r>
              <a:rPr lang="en-US" sz="4883">
                <a:solidFill>
                  <a:srgbClr val="100A3A"/>
                </a:solidFill>
                <a:latin typeface="Poppins"/>
              </a:rPr>
              <a:t>Problems facing the Canadian health system</a:t>
            </a:r>
          </a:p>
        </p:txBody>
      </p:sp>
      <p:sp>
        <p:nvSpPr>
          <p:cNvPr id="4" name="TextBox 4"/>
          <p:cNvSpPr txBox="1"/>
          <p:nvPr/>
        </p:nvSpPr>
        <p:spPr>
          <a:xfrm>
            <a:off x="8792156" y="453334"/>
            <a:ext cx="4176780" cy="499166"/>
          </a:xfrm>
          <a:prstGeom prst="rect">
            <a:avLst/>
          </a:prstGeom>
        </p:spPr>
        <p:txBody>
          <a:bodyPr lIns="0" tIns="0" rIns="0" bIns="0" rtlCol="0" anchor="t">
            <a:spAutoFit/>
          </a:bodyPr>
          <a:lstStyle/>
          <a:p>
            <a:pPr>
              <a:lnSpc>
                <a:spcPts val="4078"/>
              </a:lnSpc>
            </a:pPr>
            <a:r>
              <a:rPr lang="en-US" sz="2548">
                <a:solidFill>
                  <a:srgbClr val="1279FA"/>
                </a:solidFill>
                <a:latin typeface="Raleway"/>
              </a:rPr>
              <a:t>SpeedyDoc</a:t>
            </a:r>
          </a:p>
        </p:txBody>
      </p:sp>
      <p:sp>
        <p:nvSpPr>
          <p:cNvPr id="5" name="TextBox 5"/>
          <p:cNvSpPr txBox="1"/>
          <p:nvPr/>
        </p:nvSpPr>
        <p:spPr>
          <a:xfrm>
            <a:off x="8658225" y="2748894"/>
            <a:ext cx="8582025" cy="1167821"/>
          </a:xfrm>
          <a:prstGeom prst="rect">
            <a:avLst/>
          </a:prstGeom>
        </p:spPr>
        <p:txBody>
          <a:bodyPr lIns="0" tIns="0" rIns="0" bIns="0" rtlCol="0" anchor="t">
            <a:spAutoFit/>
          </a:bodyPr>
          <a:lstStyle/>
          <a:p>
            <a:pPr marL="420769" lvl="1" indent="-210384">
              <a:lnSpc>
                <a:spcPts val="3118"/>
              </a:lnSpc>
              <a:buFont typeface="Arial"/>
              <a:buChar char="•"/>
            </a:pPr>
            <a:r>
              <a:rPr lang="en-US" sz="1948">
                <a:solidFill>
                  <a:srgbClr val="100A3A">
                    <a:alpha val="54902"/>
                  </a:srgbClr>
                </a:solidFill>
                <a:latin typeface="Poppins Bold"/>
              </a:rPr>
              <a:t>According to a survey conducted in 2022, 63% of Canadians said that the largest issue confronting the country's healthcare system was a shortage of personnel. </a:t>
            </a:r>
          </a:p>
        </p:txBody>
      </p:sp>
      <p:grpSp>
        <p:nvGrpSpPr>
          <p:cNvPr id="6" name="Group 6"/>
          <p:cNvGrpSpPr/>
          <p:nvPr/>
        </p:nvGrpSpPr>
        <p:grpSpPr>
          <a:xfrm>
            <a:off x="-305532" y="4495555"/>
            <a:ext cx="6282213" cy="6191275"/>
            <a:chOff x="0" y="0"/>
            <a:chExt cx="3184012" cy="3137922"/>
          </a:xfrm>
        </p:grpSpPr>
        <p:sp>
          <p:nvSpPr>
            <p:cNvPr id="7" name="Freeform 7"/>
            <p:cNvSpPr/>
            <p:nvPr/>
          </p:nvSpPr>
          <p:spPr>
            <a:xfrm>
              <a:off x="0" y="0"/>
              <a:ext cx="3184012" cy="3137922"/>
            </a:xfrm>
            <a:custGeom>
              <a:avLst/>
              <a:gdLst/>
              <a:ahLst/>
              <a:cxnLst/>
              <a:rect l="l" t="t" r="r" b="b"/>
              <a:pathLst>
                <a:path w="3184012" h="3137922">
                  <a:moveTo>
                    <a:pt x="3059552" y="3137922"/>
                  </a:moveTo>
                  <a:lnTo>
                    <a:pt x="124460" y="3137922"/>
                  </a:lnTo>
                  <a:cubicBezTo>
                    <a:pt x="55880" y="3137922"/>
                    <a:pt x="0" y="3082042"/>
                    <a:pt x="0" y="3013462"/>
                  </a:cubicBezTo>
                  <a:lnTo>
                    <a:pt x="0" y="124460"/>
                  </a:lnTo>
                  <a:cubicBezTo>
                    <a:pt x="0" y="55880"/>
                    <a:pt x="55880" y="0"/>
                    <a:pt x="124460" y="0"/>
                  </a:cubicBezTo>
                  <a:lnTo>
                    <a:pt x="3059552" y="0"/>
                  </a:lnTo>
                  <a:cubicBezTo>
                    <a:pt x="3128132" y="0"/>
                    <a:pt x="3184012" y="55880"/>
                    <a:pt x="3184012" y="124460"/>
                  </a:cubicBezTo>
                  <a:lnTo>
                    <a:pt x="3184012" y="3013462"/>
                  </a:lnTo>
                  <a:cubicBezTo>
                    <a:pt x="3184012" y="3082042"/>
                    <a:pt x="3128132" y="3137922"/>
                    <a:pt x="3059552" y="3137922"/>
                  </a:cubicBezTo>
                  <a:close/>
                </a:path>
              </a:pathLst>
            </a:custGeom>
            <a:solidFill>
              <a:srgbClr val="1279FA"/>
            </a:solidFill>
          </p:spPr>
        </p:sp>
      </p:grpSp>
      <p:grpSp>
        <p:nvGrpSpPr>
          <p:cNvPr id="8" name="Group 8"/>
          <p:cNvGrpSpPr>
            <a:grpSpLocks noChangeAspect="1"/>
          </p:cNvGrpSpPr>
          <p:nvPr/>
        </p:nvGrpSpPr>
        <p:grpSpPr>
          <a:xfrm>
            <a:off x="2547112" y="1028700"/>
            <a:ext cx="5584118" cy="7977311"/>
            <a:chOff x="0" y="0"/>
            <a:chExt cx="4445000" cy="6350000"/>
          </a:xfrm>
        </p:grpSpPr>
        <p:sp>
          <p:nvSpPr>
            <p:cNvPr id="9" name="Freeform 9"/>
            <p:cNvSpPr/>
            <p:nvPr/>
          </p:nvSpPr>
          <p:spPr>
            <a:xfrm>
              <a:off x="0" y="0"/>
              <a:ext cx="4445000" cy="6350000"/>
            </a:xfrm>
            <a:custGeom>
              <a:avLst/>
              <a:gdLst/>
              <a:ahLst/>
              <a:cxnLst/>
              <a:rect l="l" t="t" r="r" b="b"/>
              <a:pathLst>
                <a:path w="4445000" h="6350000">
                  <a:moveTo>
                    <a:pt x="3429000" y="6350000"/>
                  </a:moveTo>
                  <a:lnTo>
                    <a:pt x="1016000" y="6350000"/>
                  </a:lnTo>
                  <a:cubicBezTo>
                    <a:pt x="454660" y="6350000"/>
                    <a:pt x="0" y="5895340"/>
                    <a:pt x="0" y="5334000"/>
                  </a:cubicBezTo>
                  <a:lnTo>
                    <a:pt x="0" y="1016000"/>
                  </a:lnTo>
                  <a:cubicBezTo>
                    <a:pt x="0" y="454660"/>
                    <a:pt x="454660" y="0"/>
                    <a:pt x="1016000" y="0"/>
                  </a:cubicBezTo>
                  <a:lnTo>
                    <a:pt x="3429000" y="0"/>
                  </a:lnTo>
                  <a:cubicBezTo>
                    <a:pt x="3990340" y="0"/>
                    <a:pt x="4445000" y="454660"/>
                    <a:pt x="4445000" y="1016000"/>
                  </a:cubicBezTo>
                  <a:lnTo>
                    <a:pt x="4445000" y="5334000"/>
                  </a:lnTo>
                  <a:cubicBezTo>
                    <a:pt x="4445000" y="5895340"/>
                    <a:pt x="3990340" y="6350000"/>
                    <a:pt x="3429000" y="6350000"/>
                  </a:cubicBezTo>
                  <a:close/>
                </a:path>
              </a:pathLst>
            </a:custGeom>
            <a:blipFill>
              <a:blip r:embed="rId3"/>
              <a:stretch>
                <a:fillRect l="-80581" t="-3381" r="-40950"/>
              </a:stretch>
            </a:blipFill>
          </p:spPr>
        </p:sp>
        <p:sp>
          <p:nvSpPr>
            <p:cNvPr id="10" name="Freeform 10"/>
            <p:cNvSpPr/>
            <p:nvPr/>
          </p:nvSpPr>
          <p:spPr>
            <a:xfrm>
              <a:off x="0" y="0"/>
              <a:ext cx="4445000" cy="6350000"/>
            </a:xfrm>
            <a:custGeom>
              <a:avLst/>
              <a:gdLst/>
              <a:ahLst/>
              <a:cxnLst/>
              <a:rect l="l" t="t" r="r" b="b"/>
              <a:pathLst>
                <a:path w="4445000" h="6350000">
                  <a:moveTo>
                    <a:pt x="3429000" y="19050"/>
                  </a:moveTo>
                  <a:cubicBezTo>
                    <a:pt x="3978910" y="19050"/>
                    <a:pt x="4425950" y="466090"/>
                    <a:pt x="4425950" y="1016000"/>
                  </a:cubicBezTo>
                  <a:lnTo>
                    <a:pt x="4425950" y="5334000"/>
                  </a:lnTo>
                  <a:cubicBezTo>
                    <a:pt x="4425950" y="5883910"/>
                    <a:pt x="3978910" y="6330950"/>
                    <a:pt x="3429000" y="6330950"/>
                  </a:cubicBezTo>
                  <a:lnTo>
                    <a:pt x="1016000" y="6330950"/>
                  </a:lnTo>
                  <a:cubicBezTo>
                    <a:pt x="466090" y="6330950"/>
                    <a:pt x="19050" y="5883910"/>
                    <a:pt x="19050" y="5334000"/>
                  </a:cubicBezTo>
                  <a:lnTo>
                    <a:pt x="19050" y="1016000"/>
                  </a:lnTo>
                  <a:cubicBezTo>
                    <a:pt x="19050" y="466090"/>
                    <a:pt x="466090" y="19050"/>
                    <a:pt x="1016000" y="19050"/>
                  </a:cubicBezTo>
                  <a:lnTo>
                    <a:pt x="3429000" y="19050"/>
                  </a:lnTo>
                  <a:moveTo>
                    <a:pt x="3429000" y="0"/>
                  </a:moveTo>
                  <a:lnTo>
                    <a:pt x="1016000" y="0"/>
                  </a:lnTo>
                  <a:cubicBezTo>
                    <a:pt x="454660" y="0"/>
                    <a:pt x="0" y="454660"/>
                    <a:pt x="0" y="1016000"/>
                  </a:cubicBezTo>
                  <a:lnTo>
                    <a:pt x="0" y="5334000"/>
                  </a:lnTo>
                  <a:cubicBezTo>
                    <a:pt x="0" y="5895340"/>
                    <a:pt x="454660" y="6350000"/>
                    <a:pt x="1016000" y="6350000"/>
                  </a:cubicBezTo>
                  <a:lnTo>
                    <a:pt x="3429000" y="6350000"/>
                  </a:lnTo>
                  <a:cubicBezTo>
                    <a:pt x="3990340" y="6350000"/>
                    <a:pt x="4445000" y="5895340"/>
                    <a:pt x="4445000" y="5334000"/>
                  </a:cubicBezTo>
                  <a:lnTo>
                    <a:pt x="4445000" y="1016000"/>
                  </a:lnTo>
                  <a:cubicBezTo>
                    <a:pt x="4445000" y="454660"/>
                    <a:pt x="3990340" y="0"/>
                    <a:pt x="3429000" y="0"/>
                  </a:cubicBezTo>
                  <a:lnTo>
                    <a:pt x="3429000" y="0"/>
                  </a:lnTo>
                  <a:close/>
                </a:path>
              </a:pathLst>
            </a:custGeom>
            <a:solidFill>
              <a:srgbClr val="FFFFFF"/>
            </a:solidFill>
          </p:spPr>
        </p:sp>
      </p:grpSp>
      <p:grpSp>
        <p:nvGrpSpPr>
          <p:cNvPr id="11" name="Group 11"/>
          <p:cNvGrpSpPr/>
          <p:nvPr/>
        </p:nvGrpSpPr>
        <p:grpSpPr>
          <a:xfrm>
            <a:off x="790505" y="3822393"/>
            <a:ext cx="2803147" cy="1254246"/>
            <a:chOff x="0" y="0"/>
            <a:chExt cx="1913890" cy="856355"/>
          </a:xfrm>
        </p:grpSpPr>
        <p:sp>
          <p:nvSpPr>
            <p:cNvPr id="12" name="Freeform 12"/>
            <p:cNvSpPr/>
            <p:nvPr/>
          </p:nvSpPr>
          <p:spPr>
            <a:xfrm>
              <a:off x="0" y="0"/>
              <a:ext cx="1913890" cy="856355"/>
            </a:xfrm>
            <a:custGeom>
              <a:avLst/>
              <a:gdLst/>
              <a:ahLst/>
              <a:cxnLst/>
              <a:rect l="l" t="t" r="r" b="b"/>
              <a:pathLst>
                <a:path w="1913890" h="856355">
                  <a:moveTo>
                    <a:pt x="1789430" y="856355"/>
                  </a:moveTo>
                  <a:lnTo>
                    <a:pt x="124460" y="856355"/>
                  </a:lnTo>
                  <a:cubicBezTo>
                    <a:pt x="55880" y="856355"/>
                    <a:pt x="0" y="800475"/>
                    <a:pt x="0" y="731895"/>
                  </a:cubicBezTo>
                  <a:lnTo>
                    <a:pt x="0" y="124460"/>
                  </a:lnTo>
                  <a:cubicBezTo>
                    <a:pt x="0" y="55880"/>
                    <a:pt x="55880" y="0"/>
                    <a:pt x="124460" y="0"/>
                  </a:cubicBezTo>
                  <a:lnTo>
                    <a:pt x="1789430" y="0"/>
                  </a:lnTo>
                  <a:cubicBezTo>
                    <a:pt x="1858010" y="0"/>
                    <a:pt x="1913890" y="55880"/>
                    <a:pt x="1913890" y="124460"/>
                  </a:cubicBezTo>
                  <a:lnTo>
                    <a:pt x="1913890" y="731895"/>
                  </a:lnTo>
                  <a:cubicBezTo>
                    <a:pt x="1913890" y="800475"/>
                    <a:pt x="1858010" y="856355"/>
                    <a:pt x="1789430" y="856355"/>
                  </a:cubicBezTo>
                  <a:close/>
                </a:path>
              </a:pathLst>
            </a:custGeom>
            <a:solidFill>
              <a:srgbClr val="F5F8FA"/>
            </a:solidFill>
          </p:spPr>
        </p:sp>
      </p:grpSp>
      <p:grpSp>
        <p:nvGrpSpPr>
          <p:cNvPr id="13" name="Group 13"/>
          <p:cNvGrpSpPr/>
          <p:nvPr/>
        </p:nvGrpSpPr>
        <p:grpSpPr>
          <a:xfrm>
            <a:off x="1843995" y="3474309"/>
            <a:ext cx="696168" cy="696168"/>
            <a:chOff x="0" y="0"/>
            <a:chExt cx="6350000" cy="6350000"/>
          </a:xfrm>
        </p:grpSpPr>
        <p:sp>
          <p:nvSpPr>
            <p:cNvPr id="14" name="Freeform 14"/>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1279FA"/>
            </a:solidFill>
          </p:spPr>
        </p:sp>
      </p:grpSp>
      <p:sp>
        <p:nvSpPr>
          <p:cNvPr id="15" name="Freeform 15"/>
          <p:cNvSpPr/>
          <p:nvPr/>
        </p:nvSpPr>
        <p:spPr>
          <a:xfrm>
            <a:off x="2044641" y="3717159"/>
            <a:ext cx="294876" cy="210468"/>
          </a:xfrm>
          <a:custGeom>
            <a:avLst/>
            <a:gdLst/>
            <a:ahLst/>
            <a:cxnLst/>
            <a:rect l="l" t="t" r="r" b="b"/>
            <a:pathLst>
              <a:path w="294876" h="210468">
                <a:moveTo>
                  <a:pt x="0" y="0"/>
                </a:moveTo>
                <a:lnTo>
                  <a:pt x="294876" y="0"/>
                </a:lnTo>
                <a:lnTo>
                  <a:pt x="294876" y="210468"/>
                </a:lnTo>
                <a:lnTo>
                  <a:pt x="0" y="210468"/>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sp>
      <p:grpSp>
        <p:nvGrpSpPr>
          <p:cNvPr id="16" name="Group 16"/>
          <p:cNvGrpSpPr/>
          <p:nvPr/>
        </p:nvGrpSpPr>
        <p:grpSpPr>
          <a:xfrm>
            <a:off x="1166772" y="4449516"/>
            <a:ext cx="2050614" cy="120689"/>
            <a:chOff x="0" y="0"/>
            <a:chExt cx="11220805" cy="660400"/>
          </a:xfrm>
        </p:grpSpPr>
        <p:sp>
          <p:nvSpPr>
            <p:cNvPr id="17" name="Freeform 17"/>
            <p:cNvSpPr/>
            <p:nvPr/>
          </p:nvSpPr>
          <p:spPr>
            <a:xfrm>
              <a:off x="0" y="0"/>
              <a:ext cx="11220806" cy="660400"/>
            </a:xfrm>
            <a:custGeom>
              <a:avLst/>
              <a:gdLst/>
              <a:ahLst/>
              <a:cxnLst/>
              <a:rect l="l" t="t" r="r" b="b"/>
              <a:pathLst>
                <a:path w="11220806" h="660400">
                  <a:moveTo>
                    <a:pt x="11096345" y="660400"/>
                  </a:moveTo>
                  <a:lnTo>
                    <a:pt x="124460" y="660400"/>
                  </a:lnTo>
                  <a:cubicBezTo>
                    <a:pt x="55880" y="660400"/>
                    <a:pt x="0" y="604520"/>
                    <a:pt x="0" y="535940"/>
                  </a:cubicBezTo>
                  <a:lnTo>
                    <a:pt x="0" y="124460"/>
                  </a:lnTo>
                  <a:cubicBezTo>
                    <a:pt x="0" y="55880"/>
                    <a:pt x="55880" y="0"/>
                    <a:pt x="124460" y="0"/>
                  </a:cubicBezTo>
                  <a:lnTo>
                    <a:pt x="11096346" y="0"/>
                  </a:lnTo>
                  <a:cubicBezTo>
                    <a:pt x="11164925" y="0"/>
                    <a:pt x="11220806" y="55880"/>
                    <a:pt x="11220806" y="124460"/>
                  </a:cubicBezTo>
                  <a:lnTo>
                    <a:pt x="11220806" y="535940"/>
                  </a:lnTo>
                  <a:cubicBezTo>
                    <a:pt x="11220806" y="604520"/>
                    <a:pt x="11164925" y="660400"/>
                    <a:pt x="11096346" y="660400"/>
                  </a:cubicBezTo>
                  <a:close/>
                </a:path>
              </a:pathLst>
            </a:custGeom>
            <a:solidFill>
              <a:srgbClr val="D7DEE8"/>
            </a:solidFill>
          </p:spPr>
        </p:sp>
      </p:grpSp>
      <p:grpSp>
        <p:nvGrpSpPr>
          <p:cNvPr id="18" name="Group 18"/>
          <p:cNvGrpSpPr/>
          <p:nvPr/>
        </p:nvGrpSpPr>
        <p:grpSpPr>
          <a:xfrm>
            <a:off x="1166772" y="4678279"/>
            <a:ext cx="1719634" cy="120689"/>
            <a:chOff x="0" y="0"/>
            <a:chExt cx="9409706" cy="660400"/>
          </a:xfrm>
        </p:grpSpPr>
        <p:sp>
          <p:nvSpPr>
            <p:cNvPr id="19" name="Freeform 19"/>
            <p:cNvSpPr/>
            <p:nvPr/>
          </p:nvSpPr>
          <p:spPr>
            <a:xfrm>
              <a:off x="0" y="0"/>
              <a:ext cx="9409706" cy="660400"/>
            </a:xfrm>
            <a:custGeom>
              <a:avLst/>
              <a:gdLst/>
              <a:ahLst/>
              <a:cxnLst/>
              <a:rect l="l" t="t" r="r" b="b"/>
              <a:pathLst>
                <a:path w="9409706" h="660400">
                  <a:moveTo>
                    <a:pt x="9285246" y="660400"/>
                  </a:moveTo>
                  <a:lnTo>
                    <a:pt x="124460" y="660400"/>
                  </a:lnTo>
                  <a:cubicBezTo>
                    <a:pt x="55880" y="660400"/>
                    <a:pt x="0" y="604520"/>
                    <a:pt x="0" y="535940"/>
                  </a:cubicBezTo>
                  <a:lnTo>
                    <a:pt x="0" y="124460"/>
                  </a:lnTo>
                  <a:cubicBezTo>
                    <a:pt x="0" y="55880"/>
                    <a:pt x="55880" y="0"/>
                    <a:pt x="124460" y="0"/>
                  </a:cubicBezTo>
                  <a:lnTo>
                    <a:pt x="9285246" y="0"/>
                  </a:lnTo>
                  <a:cubicBezTo>
                    <a:pt x="9353826" y="0"/>
                    <a:pt x="9409706" y="55880"/>
                    <a:pt x="9409706" y="124460"/>
                  </a:cubicBezTo>
                  <a:lnTo>
                    <a:pt x="9409706" y="535940"/>
                  </a:lnTo>
                  <a:cubicBezTo>
                    <a:pt x="9409706" y="604520"/>
                    <a:pt x="9353826" y="660400"/>
                    <a:pt x="9285246" y="660400"/>
                  </a:cubicBezTo>
                  <a:close/>
                </a:path>
              </a:pathLst>
            </a:custGeom>
            <a:solidFill>
              <a:srgbClr val="CAD8EB">
                <a:alpha val="47843"/>
              </a:srgbClr>
            </a:solidFill>
          </p:spPr>
        </p:sp>
      </p:grpSp>
      <p:grpSp>
        <p:nvGrpSpPr>
          <p:cNvPr id="20" name="Group 20"/>
          <p:cNvGrpSpPr>
            <a:grpSpLocks noChangeAspect="1"/>
          </p:cNvGrpSpPr>
          <p:nvPr/>
        </p:nvGrpSpPr>
        <p:grpSpPr>
          <a:xfrm>
            <a:off x="1246419" y="5809535"/>
            <a:ext cx="2601385" cy="3716264"/>
            <a:chOff x="0" y="0"/>
            <a:chExt cx="4445000" cy="6350000"/>
          </a:xfrm>
        </p:grpSpPr>
        <p:sp>
          <p:nvSpPr>
            <p:cNvPr id="21" name="Freeform 21"/>
            <p:cNvSpPr/>
            <p:nvPr/>
          </p:nvSpPr>
          <p:spPr>
            <a:xfrm>
              <a:off x="0" y="0"/>
              <a:ext cx="4445000" cy="6350000"/>
            </a:xfrm>
            <a:custGeom>
              <a:avLst/>
              <a:gdLst/>
              <a:ahLst/>
              <a:cxnLst/>
              <a:rect l="l" t="t" r="r" b="b"/>
              <a:pathLst>
                <a:path w="4445000" h="6350000">
                  <a:moveTo>
                    <a:pt x="3429000" y="6350000"/>
                  </a:moveTo>
                  <a:lnTo>
                    <a:pt x="1016000" y="6350000"/>
                  </a:lnTo>
                  <a:cubicBezTo>
                    <a:pt x="454660" y="6350000"/>
                    <a:pt x="0" y="5895340"/>
                    <a:pt x="0" y="5334000"/>
                  </a:cubicBezTo>
                  <a:lnTo>
                    <a:pt x="0" y="1016000"/>
                  </a:lnTo>
                  <a:cubicBezTo>
                    <a:pt x="0" y="454660"/>
                    <a:pt x="454660" y="0"/>
                    <a:pt x="1016000" y="0"/>
                  </a:cubicBezTo>
                  <a:lnTo>
                    <a:pt x="3429000" y="0"/>
                  </a:lnTo>
                  <a:cubicBezTo>
                    <a:pt x="3990340" y="0"/>
                    <a:pt x="4445000" y="454660"/>
                    <a:pt x="4445000" y="1016000"/>
                  </a:cubicBezTo>
                  <a:lnTo>
                    <a:pt x="4445000" y="5334000"/>
                  </a:lnTo>
                  <a:cubicBezTo>
                    <a:pt x="4445000" y="5895340"/>
                    <a:pt x="3990340" y="6350000"/>
                    <a:pt x="3429000" y="6350000"/>
                  </a:cubicBezTo>
                  <a:close/>
                </a:path>
              </a:pathLst>
            </a:custGeom>
            <a:blipFill>
              <a:blip r:embed="rId6"/>
              <a:stretch>
                <a:fillRect t="-2532" b="-2532"/>
              </a:stretch>
            </a:blipFill>
          </p:spPr>
        </p:sp>
        <p:sp>
          <p:nvSpPr>
            <p:cNvPr id="22" name="Freeform 22"/>
            <p:cNvSpPr/>
            <p:nvPr/>
          </p:nvSpPr>
          <p:spPr>
            <a:xfrm>
              <a:off x="0" y="0"/>
              <a:ext cx="4445000" cy="6350000"/>
            </a:xfrm>
            <a:custGeom>
              <a:avLst/>
              <a:gdLst/>
              <a:ahLst/>
              <a:cxnLst/>
              <a:rect l="l" t="t" r="r" b="b"/>
              <a:pathLst>
                <a:path w="4445000" h="6350000">
                  <a:moveTo>
                    <a:pt x="3429000" y="19050"/>
                  </a:moveTo>
                  <a:cubicBezTo>
                    <a:pt x="3978910" y="19050"/>
                    <a:pt x="4425950" y="466090"/>
                    <a:pt x="4425950" y="1016000"/>
                  </a:cubicBezTo>
                  <a:lnTo>
                    <a:pt x="4425950" y="5334000"/>
                  </a:lnTo>
                  <a:cubicBezTo>
                    <a:pt x="4425950" y="5883910"/>
                    <a:pt x="3978910" y="6330950"/>
                    <a:pt x="3429000" y="6330950"/>
                  </a:cubicBezTo>
                  <a:lnTo>
                    <a:pt x="1016000" y="6330950"/>
                  </a:lnTo>
                  <a:cubicBezTo>
                    <a:pt x="466090" y="6330950"/>
                    <a:pt x="19050" y="5883910"/>
                    <a:pt x="19050" y="5334000"/>
                  </a:cubicBezTo>
                  <a:lnTo>
                    <a:pt x="19050" y="1016000"/>
                  </a:lnTo>
                  <a:cubicBezTo>
                    <a:pt x="19050" y="466090"/>
                    <a:pt x="466090" y="19050"/>
                    <a:pt x="1016000" y="19050"/>
                  </a:cubicBezTo>
                  <a:lnTo>
                    <a:pt x="3429000" y="19050"/>
                  </a:lnTo>
                  <a:moveTo>
                    <a:pt x="3429000" y="0"/>
                  </a:moveTo>
                  <a:lnTo>
                    <a:pt x="1016000" y="0"/>
                  </a:lnTo>
                  <a:cubicBezTo>
                    <a:pt x="454660" y="0"/>
                    <a:pt x="0" y="454660"/>
                    <a:pt x="0" y="1016000"/>
                  </a:cubicBezTo>
                  <a:lnTo>
                    <a:pt x="0" y="5334000"/>
                  </a:lnTo>
                  <a:cubicBezTo>
                    <a:pt x="0" y="5895340"/>
                    <a:pt x="454660" y="6350000"/>
                    <a:pt x="1016000" y="6350000"/>
                  </a:cubicBezTo>
                  <a:lnTo>
                    <a:pt x="3429000" y="6350000"/>
                  </a:lnTo>
                  <a:cubicBezTo>
                    <a:pt x="3990340" y="6350000"/>
                    <a:pt x="4445000" y="5895340"/>
                    <a:pt x="4445000" y="5334000"/>
                  </a:cubicBezTo>
                  <a:lnTo>
                    <a:pt x="4445000" y="1016000"/>
                  </a:lnTo>
                  <a:cubicBezTo>
                    <a:pt x="4445000" y="454660"/>
                    <a:pt x="3990340" y="0"/>
                    <a:pt x="3429000" y="0"/>
                  </a:cubicBezTo>
                  <a:lnTo>
                    <a:pt x="3429000" y="0"/>
                  </a:lnTo>
                  <a:close/>
                </a:path>
              </a:pathLst>
            </a:custGeom>
            <a:solidFill>
              <a:srgbClr val="FFFFFF"/>
            </a:solidFill>
          </p:spPr>
        </p:sp>
      </p:grpSp>
      <p:sp>
        <p:nvSpPr>
          <p:cNvPr id="23" name="TextBox 23"/>
          <p:cNvSpPr txBox="1"/>
          <p:nvPr/>
        </p:nvSpPr>
        <p:spPr>
          <a:xfrm>
            <a:off x="8658225" y="4133146"/>
            <a:ext cx="8582025" cy="1558346"/>
          </a:xfrm>
          <a:prstGeom prst="rect">
            <a:avLst/>
          </a:prstGeom>
        </p:spPr>
        <p:txBody>
          <a:bodyPr lIns="0" tIns="0" rIns="0" bIns="0" rtlCol="0" anchor="t">
            <a:spAutoFit/>
          </a:bodyPr>
          <a:lstStyle/>
          <a:p>
            <a:pPr marL="420769" lvl="1" indent="-210384">
              <a:lnSpc>
                <a:spcPts val="3118"/>
              </a:lnSpc>
              <a:buFont typeface="Arial"/>
              <a:buChar char="•"/>
            </a:pPr>
            <a:r>
              <a:rPr lang="en-US" sz="1948">
                <a:solidFill>
                  <a:srgbClr val="100A3A">
                    <a:alpha val="54902"/>
                  </a:srgbClr>
                </a:solidFill>
                <a:latin typeface="Poppins Bold"/>
              </a:rPr>
              <a:t>Long wait periods and/or lack of access to treatment  especially in remote and rural areas were regarded as urgent problems as well.</a:t>
            </a:r>
          </a:p>
          <a:p>
            <a:pPr>
              <a:lnSpc>
                <a:spcPts val="3118"/>
              </a:lnSpc>
            </a:pPr>
            <a:endParaRPr lang="en-US" sz="1948">
              <a:solidFill>
                <a:srgbClr val="100A3A">
                  <a:alpha val="54902"/>
                </a:srgbClr>
              </a:solidFill>
              <a:latin typeface="Poppins Bold"/>
            </a:endParaRPr>
          </a:p>
        </p:txBody>
      </p:sp>
      <p:sp>
        <p:nvSpPr>
          <p:cNvPr id="24" name="TextBox 24"/>
          <p:cNvSpPr txBox="1"/>
          <p:nvPr/>
        </p:nvSpPr>
        <p:spPr>
          <a:xfrm>
            <a:off x="8658225" y="5516590"/>
            <a:ext cx="8582025" cy="1558346"/>
          </a:xfrm>
          <a:prstGeom prst="rect">
            <a:avLst/>
          </a:prstGeom>
        </p:spPr>
        <p:txBody>
          <a:bodyPr lIns="0" tIns="0" rIns="0" bIns="0" rtlCol="0" anchor="t">
            <a:spAutoFit/>
          </a:bodyPr>
          <a:lstStyle/>
          <a:p>
            <a:pPr marL="420769" lvl="1" indent="-210384">
              <a:lnSpc>
                <a:spcPts val="3118"/>
              </a:lnSpc>
              <a:buFont typeface="Arial"/>
              <a:buChar char="•"/>
            </a:pPr>
            <a:r>
              <a:rPr lang="en-US" sz="1948">
                <a:solidFill>
                  <a:srgbClr val="100A3A">
                    <a:alpha val="54902"/>
                  </a:srgbClr>
                </a:solidFill>
                <a:latin typeface="Poppins Bold"/>
              </a:rPr>
              <a:t>The issue is amplified by the increasing immigration levels and the inability of the Canadian health system to cope with it </a:t>
            </a:r>
            <a:r>
              <a:rPr lang="en-US" sz="1948" u="sng">
                <a:solidFill>
                  <a:srgbClr val="100A3A">
                    <a:alpha val="54902"/>
                  </a:srgbClr>
                </a:solidFill>
                <a:latin typeface="Poppins Bold"/>
                <a:hlinkClick r:id="rId7" tooltip="https://www.statista.com/statistics/736176/top-healthcare-system-issues-in-canada/"/>
              </a:rPr>
              <a:t>Source</a:t>
            </a:r>
          </a:p>
          <a:p>
            <a:pPr>
              <a:lnSpc>
                <a:spcPts val="3118"/>
              </a:lnSpc>
            </a:pPr>
            <a:endParaRPr lang="en-US" sz="1948" u="sng">
              <a:solidFill>
                <a:srgbClr val="100A3A">
                  <a:alpha val="54902"/>
                </a:srgbClr>
              </a:solidFill>
              <a:latin typeface="Poppins Bold"/>
              <a:hlinkClick r:id="rId7" tooltip="https://www.statista.com/statistics/736176/top-healthcare-system-issues-in-canada/"/>
            </a:endParaRPr>
          </a:p>
        </p:txBody>
      </p:sp>
      <p:sp>
        <p:nvSpPr>
          <p:cNvPr id="25" name="TextBox 25"/>
          <p:cNvSpPr txBox="1"/>
          <p:nvPr/>
        </p:nvSpPr>
        <p:spPr>
          <a:xfrm>
            <a:off x="8658225" y="6874910"/>
            <a:ext cx="8582025" cy="1558346"/>
          </a:xfrm>
          <a:prstGeom prst="rect">
            <a:avLst/>
          </a:prstGeom>
        </p:spPr>
        <p:txBody>
          <a:bodyPr lIns="0" tIns="0" rIns="0" bIns="0" rtlCol="0" anchor="t">
            <a:spAutoFit/>
          </a:bodyPr>
          <a:lstStyle/>
          <a:p>
            <a:pPr marL="420769" lvl="1" indent="-210384">
              <a:lnSpc>
                <a:spcPts val="3118"/>
              </a:lnSpc>
              <a:buFont typeface="Arial"/>
              <a:buChar char="•"/>
            </a:pPr>
            <a:r>
              <a:rPr lang="en-US" sz="1948">
                <a:solidFill>
                  <a:srgbClr val="100A3A">
                    <a:alpha val="54902"/>
                  </a:srgbClr>
                </a:solidFill>
                <a:latin typeface="Poppins Bold"/>
              </a:rPr>
              <a:t>Waiting times in emergency departments can extend up to 4 to 5 hours, causing significant delays in crucial medical interventions.</a:t>
            </a:r>
          </a:p>
          <a:p>
            <a:pPr>
              <a:lnSpc>
                <a:spcPts val="3118"/>
              </a:lnSpc>
            </a:pPr>
            <a:endParaRPr lang="en-US" sz="1948">
              <a:solidFill>
                <a:srgbClr val="100A3A">
                  <a:alpha val="54902"/>
                </a:srgbClr>
              </a:solidFill>
              <a:latin typeface="Poppins Bold"/>
            </a:endParaRPr>
          </a:p>
        </p:txBody>
      </p:sp>
      <p:sp>
        <p:nvSpPr>
          <p:cNvPr id="26" name="TextBox 26"/>
          <p:cNvSpPr txBox="1"/>
          <p:nvPr/>
        </p:nvSpPr>
        <p:spPr>
          <a:xfrm>
            <a:off x="8658225" y="8102671"/>
            <a:ext cx="9108798" cy="1948871"/>
          </a:xfrm>
          <a:prstGeom prst="rect">
            <a:avLst/>
          </a:prstGeom>
        </p:spPr>
        <p:txBody>
          <a:bodyPr lIns="0" tIns="0" rIns="0" bIns="0" rtlCol="0" anchor="t">
            <a:spAutoFit/>
          </a:bodyPr>
          <a:lstStyle/>
          <a:p>
            <a:pPr marL="420769" lvl="1" indent="-210384">
              <a:lnSpc>
                <a:spcPts val="3118"/>
              </a:lnSpc>
              <a:buFont typeface="Arial"/>
              <a:buChar char="•"/>
            </a:pPr>
            <a:r>
              <a:rPr lang="en-US" sz="1948">
                <a:solidFill>
                  <a:srgbClr val="100A3A">
                    <a:alpha val="54902"/>
                  </a:srgbClr>
                </a:solidFill>
                <a:latin typeface="Poppins Bold"/>
              </a:rPr>
              <a:t>A substantial portion of the Canadian population lacks a consistent family doctor due to the scarcity of healthcare providers </a:t>
            </a:r>
            <a:r>
              <a:rPr lang="en-US" sz="1948">
                <a:solidFill>
                  <a:srgbClr val="000000">
                    <a:alpha val="54902"/>
                  </a:srgbClr>
                </a:solidFill>
                <a:latin typeface="Poppins Bold"/>
              </a:rPr>
              <a:t>(Reference: Surveys conducted by Health Quality Ontario and the Canadian Community Health Survey)</a:t>
            </a:r>
          </a:p>
          <a:p>
            <a:pPr>
              <a:lnSpc>
                <a:spcPts val="3118"/>
              </a:lnSpc>
            </a:pPr>
            <a:endParaRPr lang="en-US" sz="1948">
              <a:solidFill>
                <a:srgbClr val="000000">
                  <a:alpha val="54902"/>
                </a:srgbClr>
              </a:solidFill>
              <a:latin typeface="Poppins Bold"/>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795259" y="1321266"/>
            <a:ext cx="5942289" cy="7644468"/>
          </a:xfrm>
          <a:custGeom>
            <a:avLst/>
            <a:gdLst/>
            <a:ahLst/>
            <a:cxnLst/>
            <a:rect l="l" t="t" r="r" b="b"/>
            <a:pathLst>
              <a:path w="5942289" h="7644468">
                <a:moveTo>
                  <a:pt x="0" y="0"/>
                </a:moveTo>
                <a:lnTo>
                  <a:pt x="5942290" y="0"/>
                </a:lnTo>
                <a:lnTo>
                  <a:pt x="5942290" y="7644468"/>
                </a:lnTo>
                <a:lnTo>
                  <a:pt x="0" y="7644468"/>
                </a:lnTo>
                <a:lnTo>
                  <a:pt x="0" y="0"/>
                </a:lnTo>
                <a:close/>
              </a:path>
            </a:pathLst>
          </a:custGeom>
          <a:blipFill>
            <a:blip r:embed="rId2"/>
            <a:stretch>
              <a:fillRect/>
            </a:stretch>
          </a:blipFill>
        </p:spPr>
      </p:sp>
      <p:sp>
        <p:nvSpPr>
          <p:cNvPr id="3" name="TextBox 3"/>
          <p:cNvSpPr txBox="1"/>
          <p:nvPr/>
        </p:nvSpPr>
        <p:spPr>
          <a:xfrm>
            <a:off x="777058" y="1750524"/>
            <a:ext cx="5667078" cy="1093907"/>
          </a:xfrm>
          <a:prstGeom prst="rect">
            <a:avLst/>
          </a:prstGeom>
        </p:spPr>
        <p:txBody>
          <a:bodyPr lIns="0" tIns="0" rIns="0" bIns="0" rtlCol="0" anchor="t">
            <a:spAutoFit/>
          </a:bodyPr>
          <a:lstStyle/>
          <a:p>
            <a:pPr>
              <a:lnSpc>
                <a:spcPts val="8168"/>
              </a:lnSpc>
            </a:pPr>
            <a:r>
              <a:rPr lang="en-US" sz="6922">
                <a:solidFill>
                  <a:srgbClr val="100A3A"/>
                </a:solidFill>
                <a:latin typeface="Poppins"/>
              </a:rPr>
              <a:t>Conclusion </a:t>
            </a:r>
          </a:p>
        </p:txBody>
      </p:sp>
      <p:sp>
        <p:nvSpPr>
          <p:cNvPr id="4" name="TextBox 4"/>
          <p:cNvSpPr txBox="1"/>
          <p:nvPr/>
        </p:nvSpPr>
        <p:spPr>
          <a:xfrm>
            <a:off x="824683" y="1216491"/>
            <a:ext cx="4176780" cy="419156"/>
          </a:xfrm>
          <a:prstGeom prst="rect">
            <a:avLst/>
          </a:prstGeom>
        </p:spPr>
        <p:txBody>
          <a:bodyPr lIns="0" tIns="0" rIns="0" bIns="0" rtlCol="0" anchor="t">
            <a:spAutoFit/>
          </a:bodyPr>
          <a:lstStyle/>
          <a:p>
            <a:pPr>
              <a:lnSpc>
                <a:spcPts val="3598"/>
              </a:lnSpc>
            </a:pPr>
            <a:r>
              <a:rPr lang="en-US" sz="2248">
                <a:solidFill>
                  <a:srgbClr val="1279FA"/>
                </a:solidFill>
                <a:latin typeface="Raleway"/>
              </a:rPr>
              <a:t>SpeedyDoc</a:t>
            </a:r>
          </a:p>
        </p:txBody>
      </p:sp>
      <p:sp>
        <p:nvSpPr>
          <p:cNvPr id="5" name="TextBox 5"/>
          <p:cNvSpPr txBox="1"/>
          <p:nvPr/>
        </p:nvSpPr>
        <p:spPr>
          <a:xfrm>
            <a:off x="824683" y="3442610"/>
            <a:ext cx="10581808" cy="1999019"/>
          </a:xfrm>
          <a:prstGeom prst="rect">
            <a:avLst/>
          </a:prstGeom>
        </p:spPr>
        <p:txBody>
          <a:bodyPr lIns="0" tIns="0" rIns="0" bIns="0" rtlCol="0" anchor="t">
            <a:spAutoFit/>
          </a:bodyPr>
          <a:lstStyle/>
          <a:p>
            <a:pPr algn="just">
              <a:lnSpc>
                <a:spcPts val="3217"/>
              </a:lnSpc>
              <a:spcBef>
                <a:spcPct val="0"/>
              </a:spcBef>
            </a:pPr>
            <a:r>
              <a:rPr lang="en-US" sz="2298">
                <a:solidFill>
                  <a:srgbClr val="000000"/>
                </a:solidFill>
                <a:latin typeface="Poppins"/>
              </a:rPr>
              <a:t>In the face of </a:t>
            </a:r>
            <a:r>
              <a:rPr lang="en-US" sz="2298">
                <a:solidFill>
                  <a:srgbClr val="000000"/>
                </a:solidFill>
                <a:latin typeface="Poppins Bold"/>
              </a:rPr>
              <a:t>Canada's healthcare</a:t>
            </a:r>
            <a:r>
              <a:rPr lang="en-US" sz="2298">
                <a:solidFill>
                  <a:srgbClr val="000000"/>
                </a:solidFill>
                <a:latin typeface="Poppins"/>
              </a:rPr>
              <a:t> challenges - from doctor shortages and long waiting times to bureaucratic hurdles - SpeedyDoc emerges as a transformative solution. By integrating advanced </a:t>
            </a:r>
            <a:r>
              <a:rPr lang="en-US" sz="2298">
                <a:solidFill>
                  <a:srgbClr val="000000"/>
                </a:solidFill>
                <a:latin typeface="Poppins Bold"/>
              </a:rPr>
              <a:t>AI, Google Med-PaLM 2</a:t>
            </a:r>
            <a:r>
              <a:rPr lang="en-US" sz="2298">
                <a:solidFill>
                  <a:srgbClr val="000000"/>
                </a:solidFill>
                <a:latin typeface="Poppins"/>
              </a:rPr>
              <a:t>, </a:t>
            </a:r>
            <a:r>
              <a:rPr lang="en-US" sz="2298">
                <a:solidFill>
                  <a:srgbClr val="000000"/>
                </a:solidFill>
                <a:latin typeface="Poppins Bold"/>
              </a:rPr>
              <a:t>SpeedyDoc</a:t>
            </a:r>
            <a:r>
              <a:rPr lang="en-US" sz="2298">
                <a:solidFill>
                  <a:srgbClr val="000000"/>
                </a:solidFill>
                <a:latin typeface="Poppins"/>
              </a:rPr>
              <a:t> addresses these issues head-on. It ensures swift, accurate, and compassionate care, bridging gaps in healthcare access. </a:t>
            </a:r>
          </a:p>
        </p:txBody>
      </p:sp>
      <p:sp>
        <p:nvSpPr>
          <p:cNvPr id="6" name="TextBox 6"/>
          <p:cNvSpPr txBox="1"/>
          <p:nvPr/>
        </p:nvSpPr>
        <p:spPr>
          <a:xfrm>
            <a:off x="824683" y="5832154"/>
            <a:ext cx="10365037" cy="2442143"/>
          </a:xfrm>
          <a:prstGeom prst="rect">
            <a:avLst/>
          </a:prstGeom>
        </p:spPr>
        <p:txBody>
          <a:bodyPr lIns="0" tIns="0" rIns="0" bIns="0" rtlCol="0" anchor="t">
            <a:spAutoFit/>
          </a:bodyPr>
          <a:lstStyle/>
          <a:p>
            <a:pPr algn="just">
              <a:lnSpc>
                <a:spcPts val="3217"/>
              </a:lnSpc>
              <a:spcBef>
                <a:spcPct val="0"/>
              </a:spcBef>
            </a:pPr>
            <a:r>
              <a:rPr lang="en-US" sz="2298" dirty="0">
                <a:solidFill>
                  <a:srgbClr val="000000"/>
                </a:solidFill>
                <a:latin typeface="Poppins"/>
              </a:rPr>
              <a:t>The platform’s ability to connect patients Global Doctor Network (Canadian-Asian Doctor </a:t>
            </a:r>
            <a:r>
              <a:rPr lang="en-US" sz="2298" dirty="0" smtClean="0">
                <a:solidFill>
                  <a:srgbClr val="000000"/>
                </a:solidFill>
                <a:latin typeface="Poppins"/>
              </a:rPr>
              <a:t>Pair) facilitates </a:t>
            </a:r>
            <a:r>
              <a:rPr lang="en-US" sz="2298" dirty="0">
                <a:solidFill>
                  <a:srgbClr val="000000"/>
                </a:solidFill>
                <a:latin typeface="Poppins"/>
              </a:rPr>
              <a:t>cross-cultural insights and enhances the patient experience. Through detailed case studies,</a:t>
            </a:r>
            <a:r>
              <a:rPr lang="en-US" sz="2298" dirty="0">
                <a:solidFill>
                  <a:srgbClr val="000000"/>
                </a:solidFill>
                <a:latin typeface="Poppins Bold"/>
              </a:rPr>
              <a:t> </a:t>
            </a:r>
            <a:r>
              <a:rPr lang="en-US" sz="2298" dirty="0" err="1">
                <a:solidFill>
                  <a:srgbClr val="000000"/>
                </a:solidFill>
                <a:latin typeface="Poppins Bold"/>
              </a:rPr>
              <a:t>SpeedyDoc's</a:t>
            </a:r>
            <a:r>
              <a:rPr lang="en-US" sz="2298" dirty="0">
                <a:solidFill>
                  <a:srgbClr val="000000"/>
                </a:solidFill>
                <a:latin typeface="Poppins"/>
              </a:rPr>
              <a:t> impact becomes evident from rapid diagnoses of rare diseases to aiding emergency triage and optimizing chronic condition management. </a:t>
            </a:r>
          </a:p>
        </p:txBody>
      </p:sp>
      <p:grpSp>
        <p:nvGrpSpPr>
          <p:cNvPr id="7" name="Group 7"/>
          <p:cNvGrpSpPr/>
          <p:nvPr/>
        </p:nvGrpSpPr>
        <p:grpSpPr>
          <a:xfrm>
            <a:off x="767533" y="8297898"/>
            <a:ext cx="10846751" cy="1195999"/>
            <a:chOff x="0" y="0"/>
            <a:chExt cx="10966851" cy="1209242"/>
          </a:xfrm>
        </p:grpSpPr>
        <p:sp>
          <p:nvSpPr>
            <p:cNvPr id="8" name="Freeform 8"/>
            <p:cNvSpPr/>
            <p:nvPr/>
          </p:nvSpPr>
          <p:spPr>
            <a:xfrm>
              <a:off x="0" y="0"/>
              <a:ext cx="10968121" cy="1209242"/>
            </a:xfrm>
            <a:custGeom>
              <a:avLst/>
              <a:gdLst/>
              <a:ahLst/>
              <a:cxnLst/>
              <a:rect l="l" t="t" r="r" b="b"/>
              <a:pathLst>
                <a:path w="10968121" h="1209242">
                  <a:moveTo>
                    <a:pt x="10414401" y="1209242"/>
                  </a:moveTo>
                  <a:lnTo>
                    <a:pt x="553720" y="1209242"/>
                  </a:lnTo>
                  <a:cubicBezTo>
                    <a:pt x="247650" y="1209242"/>
                    <a:pt x="0" y="938531"/>
                    <a:pt x="0" y="605325"/>
                  </a:cubicBezTo>
                  <a:cubicBezTo>
                    <a:pt x="0" y="270730"/>
                    <a:pt x="247650" y="0"/>
                    <a:pt x="553720" y="0"/>
                  </a:cubicBezTo>
                  <a:lnTo>
                    <a:pt x="10414401" y="0"/>
                  </a:lnTo>
                  <a:cubicBezTo>
                    <a:pt x="10720471" y="0"/>
                    <a:pt x="10968121" y="270730"/>
                    <a:pt x="10968121" y="605325"/>
                  </a:cubicBezTo>
                  <a:cubicBezTo>
                    <a:pt x="10966851" y="938531"/>
                    <a:pt x="10719201" y="1209242"/>
                    <a:pt x="10414401" y="1209242"/>
                  </a:cubicBezTo>
                  <a:close/>
                </a:path>
              </a:pathLst>
            </a:custGeom>
            <a:solidFill>
              <a:srgbClr val="9FBAFF"/>
            </a:solidFill>
          </p:spPr>
        </p:sp>
      </p:grpSp>
      <p:sp>
        <p:nvSpPr>
          <p:cNvPr id="9" name="TextBox 9"/>
          <p:cNvSpPr txBox="1"/>
          <p:nvPr/>
        </p:nvSpPr>
        <p:spPr>
          <a:xfrm>
            <a:off x="1204468" y="8467888"/>
            <a:ext cx="10365037" cy="798869"/>
          </a:xfrm>
          <a:prstGeom prst="rect">
            <a:avLst/>
          </a:prstGeom>
        </p:spPr>
        <p:txBody>
          <a:bodyPr lIns="0" tIns="0" rIns="0" bIns="0" rtlCol="0" anchor="t">
            <a:spAutoFit/>
          </a:bodyPr>
          <a:lstStyle/>
          <a:p>
            <a:pPr>
              <a:lnSpc>
                <a:spcPts val="3217"/>
              </a:lnSpc>
              <a:spcBef>
                <a:spcPct val="0"/>
              </a:spcBef>
            </a:pPr>
            <a:r>
              <a:rPr lang="en-US" sz="2298">
                <a:solidFill>
                  <a:srgbClr val="000000"/>
                </a:solidFill>
                <a:latin typeface="Poppins Bold"/>
              </a:rPr>
              <a:t>SpeedyDoc</a:t>
            </a:r>
            <a:r>
              <a:rPr lang="en-US" sz="2298">
                <a:solidFill>
                  <a:srgbClr val="000000"/>
                </a:solidFill>
                <a:latin typeface="Poppins"/>
              </a:rPr>
              <a:t> stands as a beacon of hope, revolutionizing healthcare delivery and ensuring a healthier future for all.</a:t>
            </a:r>
          </a:p>
        </p:txBody>
      </p:sp>
      <p:grpSp>
        <p:nvGrpSpPr>
          <p:cNvPr id="10" name="Group 10"/>
          <p:cNvGrpSpPr/>
          <p:nvPr/>
        </p:nvGrpSpPr>
        <p:grpSpPr>
          <a:xfrm>
            <a:off x="6190909" y="549408"/>
            <a:ext cx="3898909" cy="2497482"/>
            <a:chOff x="0" y="0"/>
            <a:chExt cx="5198546" cy="3329976"/>
          </a:xfrm>
        </p:grpSpPr>
        <p:sp>
          <p:nvSpPr>
            <p:cNvPr id="11" name="Freeform 11"/>
            <p:cNvSpPr/>
            <p:nvPr/>
          </p:nvSpPr>
          <p:spPr>
            <a:xfrm>
              <a:off x="0" y="0"/>
              <a:ext cx="2936434" cy="3329976"/>
            </a:xfrm>
            <a:custGeom>
              <a:avLst/>
              <a:gdLst/>
              <a:ahLst/>
              <a:cxnLst/>
              <a:rect l="l" t="t" r="r" b="b"/>
              <a:pathLst>
                <a:path w="2936434" h="3329976">
                  <a:moveTo>
                    <a:pt x="0" y="0"/>
                  </a:moveTo>
                  <a:lnTo>
                    <a:pt x="2936434" y="0"/>
                  </a:lnTo>
                  <a:lnTo>
                    <a:pt x="2936434" y="3329976"/>
                  </a:lnTo>
                  <a:lnTo>
                    <a:pt x="0" y="3329976"/>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sp>
          <p:nvSpPr>
            <p:cNvPr id="12" name="TextBox 12"/>
            <p:cNvSpPr txBox="1"/>
            <p:nvPr/>
          </p:nvSpPr>
          <p:spPr>
            <a:xfrm>
              <a:off x="674322" y="1598313"/>
              <a:ext cx="4524224" cy="692709"/>
            </a:xfrm>
            <a:prstGeom prst="rect">
              <a:avLst/>
            </a:prstGeom>
          </p:spPr>
          <p:txBody>
            <a:bodyPr lIns="0" tIns="0" rIns="0" bIns="0" rtlCol="0" anchor="t">
              <a:spAutoFit/>
            </a:bodyPr>
            <a:lstStyle/>
            <a:p>
              <a:pPr algn="ctr">
                <a:lnSpc>
                  <a:spcPts val="4405"/>
                </a:lnSpc>
              </a:pPr>
              <a:r>
                <a:rPr lang="en-US" sz="3146" spc="418">
                  <a:solidFill>
                    <a:srgbClr val="000000"/>
                  </a:solidFill>
                  <a:latin typeface="Montserrat Classic"/>
                </a:rPr>
                <a:t>SPEEDY</a:t>
              </a:r>
            </a:p>
          </p:txBody>
        </p:sp>
        <p:sp>
          <p:nvSpPr>
            <p:cNvPr id="13" name="TextBox 13"/>
            <p:cNvSpPr txBox="1"/>
            <p:nvPr/>
          </p:nvSpPr>
          <p:spPr>
            <a:xfrm>
              <a:off x="674322" y="2243255"/>
              <a:ext cx="4524224" cy="488291"/>
            </a:xfrm>
            <a:prstGeom prst="rect">
              <a:avLst/>
            </a:prstGeom>
          </p:spPr>
          <p:txBody>
            <a:bodyPr lIns="0" tIns="0" rIns="0" bIns="0" rtlCol="0" anchor="t">
              <a:spAutoFit/>
            </a:bodyPr>
            <a:lstStyle/>
            <a:p>
              <a:pPr algn="ctr">
                <a:lnSpc>
                  <a:spcPts val="3120"/>
                </a:lnSpc>
              </a:pPr>
              <a:r>
                <a:rPr lang="en-US" sz="2228">
                  <a:solidFill>
                    <a:srgbClr val="000000"/>
                  </a:solidFill>
                  <a:latin typeface="Montserrat Classic"/>
                </a:rPr>
                <a:t>DOC</a:t>
              </a:r>
            </a:p>
          </p:txBody>
        </p:sp>
      </p:gr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6411416" y="549408"/>
            <a:ext cx="1695768" cy="1086240"/>
            <a:chOff x="0" y="0"/>
            <a:chExt cx="2261024" cy="1448320"/>
          </a:xfrm>
        </p:grpSpPr>
        <p:sp>
          <p:nvSpPr>
            <p:cNvPr id="3" name="Freeform 3"/>
            <p:cNvSpPr/>
            <p:nvPr/>
          </p:nvSpPr>
          <p:spPr>
            <a:xfrm>
              <a:off x="0" y="0"/>
              <a:ext cx="1277154" cy="1448320"/>
            </a:xfrm>
            <a:custGeom>
              <a:avLst/>
              <a:gdLst/>
              <a:ahLst/>
              <a:cxnLst/>
              <a:rect l="l" t="t" r="r" b="b"/>
              <a:pathLst>
                <a:path w="1277154" h="1448320">
                  <a:moveTo>
                    <a:pt x="0" y="0"/>
                  </a:moveTo>
                  <a:lnTo>
                    <a:pt x="1277154" y="0"/>
                  </a:lnTo>
                  <a:lnTo>
                    <a:pt x="1277154" y="1448320"/>
                  </a:lnTo>
                  <a:lnTo>
                    <a:pt x="0" y="1448320"/>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4" name="TextBox 4"/>
            <p:cNvSpPr txBox="1"/>
            <p:nvPr/>
          </p:nvSpPr>
          <p:spPr>
            <a:xfrm>
              <a:off x="293285" y="686060"/>
              <a:ext cx="1967738" cy="310383"/>
            </a:xfrm>
            <a:prstGeom prst="rect">
              <a:avLst/>
            </a:prstGeom>
          </p:spPr>
          <p:txBody>
            <a:bodyPr lIns="0" tIns="0" rIns="0" bIns="0" rtlCol="0" anchor="t">
              <a:spAutoFit/>
            </a:bodyPr>
            <a:lstStyle/>
            <a:p>
              <a:pPr algn="ctr">
                <a:lnSpc>
                  <a:spcPts val="1915"/>
                </a:lnSpc>
              </a:pPr>
              <a:r>
                <a:rPr lang="en-US" sz="1368" spc="182">
                  <a:solidFill>
                    <a:srgbClr val="000000"/>
                  </a:solidFill>
                  <a:latin typeface="Montserrat Classic"/>
                </a:rPr>
                <a:t>SPEEDY</a:t>
              </a:r>
            </a:p>
          </p:txBody>
        </p:sp>
        <p:sp>
          <p:nvSpPr>
            <p:cNvPr id="5" name="TextBox 5"/>
            <p:cNvSpPr txBox="1"/>
            <p:nvPr/>
          </p:nvSpPr>
          <p:spPr>
            <a:xfrm>
              <a:off x="293285" y="967806"/>
              <a:ext cx="1967738" cy="220236"/>
            </a:xfrm>
            <a:prstGeom prst="rect">
              <a:avLst/>
            </a:prstGeom>
          </p:spPr>
          <p:txBody>
            <a:bodyPr lIns="0" tIns="0" rIns="0" bIns="0" rtlCol="0" anchor="t">
              <a:spAutoFit/>
            </a:bodyPr>
            <a:lstStyle/>
            <a:p>
              <a:pPr algn="ctr">
                <a:lnSpc>
                  <a:spcPts val="1357"/>
                </a:lnSpc>
              </a:pPr>
              <a:r>
                <a:rPr lang="en-US" sz="969">
                  <a:solidFill>
                    <a:srgbClr val="000000"/>
                  </a:solidFill>
                  <a:latin typeface="Montserrat Classic"/>
                </a:rPr>
                <a:t>DOC</a:t>
              </a:r>
            </a:p>
          </p:txBody>
        </p:sp>
      </p:grpSp>
      <p:sp>
        <p:nvSpPr>
          <p:cNvPr id="6" name="Freeform 6"/>
          <p:cNvSpPr/>
          <p:nvPr/>
        </p:nvSpPr>
        <p:spPr>
          <a:xfrm>
            <a:off x="9492293" y="1779201"/>
            <a:ext cx="8352566" cy="8488749"/>
          </a:xfrm>
          <a:custGeom>
            <a:avLst/>
            <a:gdLst/>
            <a:ahLst/>
            <a:cxnLst/>
            <a:rect l="l" t="t" r="r" b="b"/>
            <a:pathLst>
              <a:path w="8352566" h="8488749">
                <a:moveTo>
                  <a:pt x="0" y="0"/>
                </a:moveTo>
                <a:lnTo>
                  <a:pt x="8352566" y="0"/>
                </a:lnTo>
                <a:lnTo>
                  <a:pt x="8352566" y="8488749"/>
                </a:lnTo>
                <a:lnTo>
                  <a:pt x="0" y="8488749"/>
                </a:lnTo>
                <a:lnTo>
                  <a:pt x="0" y="0"/>
                </a:lnTo>
                <a:close/>
              </a:path>
            </a:pathLst>
          </a:custGeom>
          <a:blipFill>
            <a:blip r:embed="rId4"/>
            <a:stretch>
              <a:fillRect/>
            </a:stretch>
          </a:blipFill>
        </p:spPr>
      </p:sp>
      <p:grpSp>
        <p:nvGrpSpPr>
          <p:cNvPr id="7" name="Group 7"/>
          <p:cNvGrpSpPr/>
          <p:nvPr/>
        </p:nvGrpSpPr>
        <p:grpSpPr>
          <a:xfrm rot="1992586">
            <a:off x="15891249" y="11525713"/>
            <a:ext cx="10846751" cy="1195999"/>
            <a:chOff x="0" y="0"/>
            <a:chExt cx="10966851" cy="1209242"/>
          </a:xfrm>
        </p:grpSpPr>
        <p:sp>
          <p:nvSpPr>
            <p:cNvPr id="8" name="Freeform 8"/>
            <p:cNvSpPr/>
            <p:nvPr/>
          </p:nvSpPr>
          <p:spPr>
            <a:xfrm>
              <a:off x="0" y="0"/>
              <a:ext cx="10968121" cy="1209242"/>
            </a:xfrm>
            <a:custGeom>
              <a:avLst/>
              <a:gdLst/>
              <a:ahLst/>
              <a:cxnLst/>
              <a:rect l="l" t="t" r="r" b="b"/>
              <a:pathLst>
                <a:path w="10968121" h="1209242">
                  <a:moveTo>
                    <a:pt x="10414401" y="1209242"/>
                  </a:moveTo>
                  <a:lnTo>
                    <a:pt x="553720" y="1209242"/>
                  </a:lnTo>
                  <a:cubicBezTo>
                    <a:pt x="247650" y="1209242"/>
                    <a:pt x="0" y="938531"/>
                    <a:pt x="0" y="605325"/>
                  </a:cubicBezTo>
                  <a:cubicBezTo>
                    <a:pt x="0" y="270730"/>
                    <a:pt x="247650" y="0"/>
                    <a:pt x="553720" y="0"/>
                  </a:cubicBezTo>
                  <a:lnTo>
                    <a:pt x="10414401" y="0"/>
                  </a:lnTo>
                  <a:cubicBezTo>
                    <a:pt x="10720471" y="0"/>
                    <a:pt x="10968121" y="270730"/>
                    <a:pt x="10968121" y="605325"/>
                  </a:cubicBezTo>
                  <a:cubicBezTo>
                    <a:pt x="10966851" y="938531"/>
                    <a:pt x="10719201" y="1209242"/>
                    <a:pt x="10414401" y="1209242"/>
                  </a:cubicBezTo>
                  <a:close/>
                </a:path>
              </a:pathLst>
            </a:custGeom>
            <a:solidFill>
              <a:srgbClr val="9FBAFF">
                <a:alpha val="68627"/>
              </a:srgbClr>
            </a:solidFill>
          </p:spPr>
        </p:sp>
      </p:grpSp>
      <p:sp>
        <p:nvSpPr>
          <p:cNvPr id="9" name="Freeform 9"/>
          <p:cNvSpPr/>
          <p:nvPr/>
        </p:nvSpPr>
        <p:spPr>
          <a:xfrm>
            <a:off x="151414" y="1772218"/>
            <a:ext cx="8573649" cy="8334860"/>
          </a:xfrm>
          <a:custGeom>
            <a:avLst/>
            <a:gdLst/>
            <a:ahLst/>
            <a:cxnLst/>
            <a:rect l="l" t="t" r="r" b="b"/>
            <a:pathLst>
              <a:path w="8573649" h="8334860">
                <a:moveTo>
                  <a:pt x="0" y="0"/>
                </a:moveTo>
                <a:lnTo>
                  <a:pt x="8573649" y="0"/>
                </a:lnTo>
                <a:lnTo>
                  <a:pt x="8573649" y="8334860"/>
                </a:lnTo>
                <a:lnTo>
                  <a:pt x="0" y="8334860"/>
                </a:lnTo>
                <a:lnTo>
                  <a:pt x="0" y="0"/>
                </a:lnTo>
                <a:close/>
              </a:path>
            </a:pathLst>
          </a:custGeom>
          <a:blipFill>
            <a:blip r:embed="rId5"/>
            <a:stretch>
              <a:fillRect/>
            </a:stretch>
          </a:blipFill>
        </p:spPr>
      </p:sp>
      <p:sp>
        <p:nvSpPr>
          <p:cNvPr id="10" name="TextBox 10"/>
          <p:cNvSpPr txBox="1"/>
          <p:nvPr/>
        </p:nvSpPr>
        <p:spPr>
          <a:xfrm>
            <a:off x="513364" y="988190"/>
            <a:ext cx="11492890" cy="784028"/>
          </a:xfrm>
          <a:prstGeom prst="rect">
            <a:avLst/>
          </a:prstGeom>
        </p:spPr>
        <p:txBody>
          <a:bodyPr lIns="0" tIns="0" rIns="0" bIns="0" rtlCol="0" anchor="t">
            <a:spAutoFit/>
          </a:bodyPr>
          <a:lstStyle/>
          <a:p>
            <a:pPr>
              <a:lnSpc>
                <a:spcPts val="5808"/>
              </a:lnSpc>
            </a:pPr>
            <a:r>
              <a:rPr lang="en-US" sz="4922">
                <a:solidFill>
                  <a:srgbClr val="100A3A"/>
                </a:solidFill>
                <a:latin typeface="Poppins"/>
              </a:rPr>
              <a:t>Sample Clinical Answers</a:t>
            </a:r>
          </a:p>
        </p:txBody>
      </p:sp>
      <p:sp>
        <p:nvSpPr>
          <p:cNvPr id="11" name="TextBox 11"/>
          <p:cNvSpPr txBox="1"/>
          <p:nvPr/>
        </p:nvSpPr>
        <p:spPr>
          <a:xfrm>
            <a:off x="560989" y="444633"/>
            <a:ext cx="4176780" cy="419156"/>
          </a:xfrm>
          <a:prstGeom prst="rect">
            <a:avLst/>
          </a:prstGeom>
        </p:spPr>
        <p:txBody>
          <a:bodyPr lIns="0" tIns="0" rIns="0" bIns="0" rtlCol="0" anchor="t">
            <a:spAutoFit/>
          </a:bodyPr>
          <a:lstStyle/>
          <a:p>
            <a:pPr>
              <a:lnSpc>
                <a:spcPts val="3598"/>
              </a:lnSpc>
            </a:pPr>
            <a:r>
              <a:rPr lang="en-US" sz="2248">
                <a:solidFill>
                  <a:srgbClr val="1279FA"/>
                </a:solidFill>
                <a:latin typeface="Raleway"/>
              </a:rPr>
              <a:t>SpeedyDoc</a:t>
            </a:r>
          </a:p>
        </p:txBody>
      </p:sp>
    </p:spTree>
    <p:extLst>
      <p:ext uri="{BB962C8B-B14F-4D97-AF65-F5344CB8AC3E}">
        <p14:creationId xmlns:p14="http://schemas.microsoft.com/office/powerpoint/2010/main" val="114215072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752475" y="3320865"/>
            <a:ext cx="8899795" cy="3918899"/>
            <a:chOff x="0" y="0"/>
            <a:chExt cx="4510680" cy="1986214"/>
          </a:xfrm>
        </p:grpSpPr>
        <p:sp>
          <p:nvSpPr>
            <p:cNvPr id="3" name="Freeform 3"/>
            <p:cNvSpPr/>
            <p:nvPr/>
          </p:nvSpPr>
          <p:spPr>
            <a:xfrm>
              <a:off x="0" y="0"/>
              <a:ext cx="4510680" cy="1986214"/>
            </a:xfrm>
            <a:custGeom>
              <a:avLst/>
              <a:gdLst/>
              <a:ahLst/>
              <a:cxnLst/>
              <a:rect l="l" t="t" r="r" b="b"/>
              <a:pathLst>
                <a:path w="4510680" h="1986214">
                  <a:moveTo>
                    <a:pt x="4386220" y="1986214"/>
                  </a:moveTo>
                  <a:lnTo>
                    <a:pt x="124460" y="1986214"/>
                  </a:lnTo>
                  <a:cubicBezTo>
                    <a:pt x="55880" y="1986214"/>
                    <a:pt x="0" y="1930334"/>
                    <a:pt x="0" y="1861754"/>
                  </a:cubicBezTo>
                  <a:lnTo>
                    <a:pt x="0" y="124460"/>
                  </a:lnTo>
                  <a:cubicBezTo>
                    <a:pt x="0" y="55880"/>
                    <a:pt x="55880" y="0"/>
                    <a:pt x="124460" y="0"/>
                  </a:cubicBezTo>
                  <a:lnTo>
                    <a:pt x="4386221" y="0"/>
                  </a:lnTo>
                  <a:cubicBezTo>
                    <a:pt x="4454801" y="0"/>
                    <a:pt x="4510680" y="55880"/>
                    <a:pt x="4510680" y="124460"/>
                  </a:cubicBezTo>
                  <a:lnTo>
                    <a:pt x="4510680" y="1861754"/>
                  </a:lnTo>
                  <a:cubicBezTo>
                    <a:pt x="4510680" y="1930334"/>
                    <a:pt x="4454801" y="1986214"/>
                    <a:pt x="4386221" y="1986214"/>
                  </a:cubicBezTo>
                  <a:close/>
                </a:path>
              </a:pathLst>
            </a:custGeom>
            <a:solidFill>
              <a:srgbClr val="EAF1FE"/>
            </a:solidFill>
          </p:spPr>
        </p:sp>
      </p:grpSp>
      <p:grpSp>
        <p:nvGrpSpPr>
          <p:cNvPr id="4" name="Group 4"/>
          <p:cNvGrpSpPr/>
          <p:nvPr/>
        </p:nvGrpSpPr>
        <p:grpSpPr>
          <a:xfrm>
            <a:off x="752475" y="2403252"/>
            <a:ext cx="1233484" cy="1233484"/>
            <a:chOff x="0" y="0"/>
            <a:chExt cx="6350000" cy="6350000"/>
          </a:xfrm>
        </p:grpSpPr>
        <p:sp>
          <p:nvSpPr>
            <p:cNvPr id="5" name="Freeform 5"/>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1279FA"/>
            </a:solidFill>
          </p:spPr>
        </p:sp>
      </p:grpSp>
      <p:sp>
        <p:nvSpPr>
          <p:cNvPr id="6" name="Freeform 6"/>
          <p:cNvSpPr/>
          <p:nvPr/>
        </p:nvSpPr>
        <p:spPr>
          <a:xfrm>
            <a:off x="1075324" y="2688046"/>
            <a:ext cx="587785" cy="606746"/>
          </a:xfrm>
          <a:custGeom>
            <a:avLst/>
            <a:gdLst/>
            <a:ahLst/>
            <a:cxnLst/>
            <a:rect l="l" t="t" r="r" b="b"/>
            <a:pathLst>
              <a:path w="587785" h="606746">
                <a:moveTo>
                  <a:pt x="0" y="0"/>
                </a:moveTo>
                <a:lnTo>
                  <a:pt x="587786" y="0"/>
                </a:lnTo>
                <a:lnTo>
                  <a:pt x="587786" y="606746"/>
                </a:lnTo>
                <a:lnTo>
                  <a:pt x="0" y="606746"/>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grpSp>
        <p:nvGrpSpPr>
          <p:cNvPr id="7" name="Group 7"/>
          <p:cNvGrpSpPr/>
          <p:nvPr/>
        </p:nvGrpSpPr>
        <p:grpSpPr>
          <a:xfrm>
            <a:off x="16135191" y="304466"/>
            <a:ext cx="1695768" cy="1086240"/>
            <a:chOff x="0" y="0"/>
            <a:chExt cx="2261024" cy="1448320"/>
          </a:xfrm>
        </p:grpSpPr>
        <p:sp>
          <p:nvSpPr>
            <p:cNvPr id="8" name="Freeform 8"/>
            <p:cNvSpPr/>
            <p:nvPr/>
          </p:nvSpPr>
          <p:spPr>
            <a:xfrm>
              <a:off x="0" y="0"/>
              <a:ext cx="1277154" cy="1448320"/>
            </a:xfrm>
            <a:custGeom>
              <a:avLst/>
              <a:gdLst/>
              <a:ahLst/>
              <a:cxnLst/>
              <a:rect l="l" t="t" r="r" b="b"/>
              <a:pathLst>
                <a:path w="1277154" h="1448320">
                  <a:moveTo>
                    <a:pt x="0" y="0"/>
                  </a:moveTo>
                  <a:lnTo>
                    <a:pt x="1277154" y="0"/>
                  </a:lnTo>
                  <a:lnTo>
                    <a:pt x="1277154" y="1448320"/>
                  </a:lnTo>
                  <a:lnTo>
                    <a:pt x="0" y="1448320"/>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9" name="TextBox 9"/>
            <p:cNvSpPr txBox="1"/>
            <p:nvPr/>
          </p:nvSpPr>
          <p:spPr>
            <a:xfrm>
              <a:off x="293285" y="686060"/>
              <a:ext cx="1967738" cy="310383"/>
            </a:xfrm>
            <a:prstGeom prst="rect">
              <a:avLst/>
            </a:prstGeom>
          </p:spPr>
          <p:txBody>
            <a:bodyPr lIns="0" tIns="0" rIns="0" bIns="0" rtlCol="0" anchor="t">
              <a:spAutoFit/>
            </a:bodyPr>
            <a:lstStyle/>
            <a:p>
              <a:pPr algn="ctr">
                <a:lnSpc>
                  <a:spcPts val="1915"/>
                </a:lnSpc>
              </a:pPr>
              <a:r>
                <a:rPr lang="en-US" sz="1368" spc="182">
                  <a:solidFill>
                    <a:srgbClr val="000000"/>
                  </a:solidFill>
                  <a:latin typeface="Montserrat Classic"/>
                </a:rPr>
                <a:t>SPEEDY</a:t>
              </a:r>
            </a:p>
          </p:txBody>
        </p:sp>
        <p:sp>
          <p:nvSpPr>
            <p:cNvPr id="10" name="TextBox 10"/>
            <p:cNvSpPr txBox="1"/>
            <p:nvPr/>
          </p:nvSpPr>
          <p:spPr>
            <a:xfrm>
              <a:off x="293285" y="967806"/>
              <a:ext cx="1967738" cy="220236"/>
            </a:xfrm>
            <a:prstGeom prst="rect">
              <a:avLst/>
            </a:prstGeom>
          </p:spPr>
          <p:txBody>
            <a:bodyPr lIns="0" tIns="0" rIns="0" bIns="0" rtlCol="0" anchor="t">
              <a:spAutoFit/>
            </a:bodyPr>
            <a:lstStyle/>
            <a:p>
              <a:pPr algn="ctr">
                <a:lnSpc>
                  <a:spcPts val="1357"/>
                </a:lnSpc>
              </a:pPr>
              <a:r>
                <a:rPr lang="en-US" sz="969">
                  <a:solidFill>
                    <a:srgbClr val="000000"/>
                  </a:solidFill>
                  <a:latin typeface="Montserrat Classic"/>
                </a:rPr>
                <a:t>DOC</a:t>
              </a:r>
            </a:p>
          </p:txBody>
        </p:sp>
      </p:grpSp>
      <p:sp>
        <p:nvSpPr>
          <p:cNvPr id="11" name="TextBox 11"/>
          <p:cNvSpPr txBox="1"/>
          <p:nvPr/>
        </p:nvSpPr>
        <p:spPr>
          <a:xfrm>
            <a:off x="752475" y="1183564"/>
            <a:ext cx="15070036" cy="822636"/>
          </a:xfrm>
          <a:prstGeom prst="rect">
            <a:avLst/>
          </a:prstGeom>
        </p:spPr>
        <p:txBody>
          <a:bodyPr lIns="0" tIns="0" rIns="0" bIns="0" rtlCol="0" anchor="t">
            <a:spAutoFit/>
          </a:bodyPr>
          <a:lstStyle/>
          <a:p>
            <a:pPr>
              <a:lnSpc>
                <a:spcPts val="6044"/>
              </a:lnSpc>
            </a:pPr>
            <a:r>
              <a:rPr lang="en-US" sz="5122">
                <a:solidFill>
                  <a:srgbClr val="100A3A"/>
                </a:solidFill>
                <a:latin typeface="Poppins"/>
              </a:rPr>
              <a:t>Digital Health Market – Canada and the World</a:t>
            </a:r>
          </a:p>
        </p:txBody>
      </p:sp>
      <p:sp>
        <p:nvSpPr>
          <p:cNvPr id="12" name="TextBox 12"/>
          <p:cNvSpPr txBox="1"/>
          <p:nvPr/>
        </p:nvSpPr>
        <p:spPr>
          <a:xfrm>
            <a:off x="828675" y="508767"/>
            <a:ext cx="4560931" cy="419156"/>
          </a:xfrm>
          <a:prstGeom prst="rect">
            <a:avLst/>
          </a:prstGeom>
        </p:spPr>
        <p:txBody>
          <a:bodyPr lIns="0" tIns="0" rIns="0" bIns="0" rtlCol="0" anchor="t">
            <a:spAutoFit/>
          </a:bodyPr>
          <a:lstStyle/>
          <a:p>
            <a:pPr>
              <a:lnSpc>
                <a:spcPts val="3598"/>
              </a:lnSpc>
            </a:pPr>
            <a:r>
              <a:rPr lang="en-US" sz="2248">
                <a:solidFill>
                  <a:srgbClr val="1279FA"/>
                </a:solidFill>
                <a:latin typeface="Raleway"/>
              </a:rPr>
              <a:t>SpeedyDoc - </a:t>
            </a:r>
            <a:r>
              <a:rPr lang="en-US" sz="2248">
                <a:solidFill>
                  <a:srgbClr val="100A3A"/>
                </a:solidFill>
                <a:latin typeface="Raleway"/>
                <a:ea typeface="Raleway"/>
              </a:rPr>
              <a:t>Business Ap﻿proach</a:t>
            </a:r>
          </a:p>
        </p:txBody>
      </p:sp>
      <p:sp>
        <p:nvSpPr>
          <p:cNvPr id="13" name="TextBox 13"/>
          <p:cNvSpPr txBox="1"/>
          <p:nvPr/>
        </p:nvSpPr>
        <p:spPr>
          <a:xfrm>
            <a:off x="1199942" y="3922486"/>
            <a:ext cx="7944058" cy="2717857"/>
          </a:xfrm>
          <a:prstGeom prst="rect">
            <a:avLst/>
          </a:prstGeom>
        </p:spPr>
        <p:txBody>
          <a:bodyPr lIns="0" tIns="0" rIns="0" bIns="0" rtlCol="0" anchor="t">
            <a:spAutoFit/>
          </a:bodyPr>
          <a:lstStyle/>
          <a:p>
            <a:pPr>
              <a:lnSpc>
                <a:spcPts val="4398"/>
              </a:lnSpc>
            </a:pPr>
            <a:r>
              <a:rPr lang="en-US" sz="2748">
                <a:solidFill>
                  <a:srgbClr val="000000"/>
                </a:solidFill>
                <a:latin typeface="Open Sans"/>
              </a:rPr>
              <a:t>The global </a:t>
            </a:r>
            <a:r>
              <a:rPr lang="en-US" sz="2748">
                <a:solidFill>
                  <a:srgbClr val="000000"/>
                </a:solidFill>
                <a:latin typeface="Open Sans Bold"/>
              </a:rPr>
              <a:t>telemedicine market size was valued at USD 114.98 billion in 2023</a:t>
            </a:r>
            <a:r>
              <a:rPr lang="en-US" sz="2748">
                <a:solidFill>
                  <a:srgbClr val="000000"/>
                </a:solidFill>
                <a:latin typeface="Open Sans"/>
              </a:rPr>
              <a:t> and is expected to grow at a compound annual growth rate (CAGR) of 17.96% from 2024 to 2030 to reach USD 380.3 billion by 2030.</a:t>
            </a:r>
          </a:p>
        </p:txBody>
      </p:sp>
      <p:grpSp>
        <p:nvGrpSpPr>
          <p:cNvPr id="14" name="Group 14"/>
          <p:cNvGrpSpPr/>
          <p:nvPr/>
        </p:nvGrpSpPr>
        <p:grpSpPr>
          <a:xfrm>
            <a:off x="752475" y="7620764"/>
            <a:ext cx="17002284" cy="2271197"/>
            <a:chOff x="0" y="0"/>
            <a:chExt cx="8617263" cy="1151110"/>
          </a:xfrm>
        </p:grpSpPr>
        <p:sp>
          <p:nvSpPr>
            <p:cNvPr id="15" name="Freeform 15"/>
            <p:cNvSpPr/>
            <p:nvPr/>
          </p:nvSpPr>
          <p:spPr>
            <a:xfrm>
              <a:off x="0" y="0"/>
              <a:ext cx="8617263" cy="1151110"/>
            </a:xfrm>
            <a:custGeom>
              <a:avLst/>
              <a:gdLst/>
              <a:ahLst/>
              <a:cxnLst/>
              <a:rect l="l" t="t" r="r" b="b"/>
              <a:pathLst>
                <a:path w="8617263" h="1151110">
                  <a:moveTo>
                    <a:pt x="8492803" y="1151110"/>
                  </a:moveTo>
                  <a:lnTo>
                    <a:pt x="124460" y="1151110"/>
                  </a:lnTo>
                  <a:cubicBezTo>
                    <a:pt x="55880" y="1151110"/>
                    <a:pt x="0" y="1095230"/>
                    <a:pt x="0" y="1026650"/>
                  </a:cubicBezTo>
                  <a:lnTo>
                    <a:pt x="0" y="124460"/>
                  </a:lnTo>
                  <a:cubicBezTo>
                    <a:pt x="0" y="55880"/>
                    <a:pt x="55880" y="0"/>
                    <a:pt x="124460" y="0"/>
                  </a:cubicBezTo>
                  <a:lnTo>
                    <a:pt x="8492803" y="0"/>
                  </a:lnTo>
                  <a:cubicBezTo>
                    <a:pt x="8561383" y="0"/>
                    <a:pt x="8617263" y="55880"/>
                    <a:pt x="8617263" y="124460"/>
                  </a:cubicBezTo>
                  <a:lnTo>
                    <a:pt x="8617263" y="1026650"/>
                  </a:lnTo>
                  <a:cubicBezTo>
                    <a:pt x="8617263" y="1095230"/>
                    <a:pt x="8561383" y="1151110"/>
                    <a:pt x="8492803" y="1151110"/>
                  </a:cubicBezTo>
                  <a:close/>
                </a:path>
              </a:pathLst>
            </a:custGeom>
            <a:solidFill>
              <a:srgbClr val="F6F6F4"/>
            </a:solidFill>
          </p:spPr>
        </p:sp>
      </p:grpSp>
      <p:sp>
        <p:nvSpPr>
          <p:cNvPr id="16" name="TextBox 16"/>
          <p:cNvSpPr txBox="1"/>
          <p:nvPr/>
        </p:nvSpPr>
        <p:spPr>
          <a:xfrm>
            <a:off x="1028700" y="7720937"/>
            <a:ext cx="16631017" cy="1942521"/>
          </a:xfrm>
          <a:prstGeom prst="rect">
            <a:avLst/>
          </a:prstGeom>
        </p:spPr>
        <p:txBody>
          <a:bodyPr lIns="0" tIns="0" rIns="0" bIns="0" rtlCol="0" anchor="t">
            <a:spAutoFit/>
          </a:bodyPr>
          <a:lstStyle/>
          <a:p>
            <a:pPr>
              <a:lnSpc>
                <a:spcPts val="3918"/>
              </a:lnSpc>
            </a:pPr>
            <a:r>
              <a:rPr lang="en-US" sz="2448">
                <a:solidFill>
                  <a:srgbClr val="000000"/>
                </a:solidFill>
                <a:latin typeface="Open Sans"/>
              </a:rPr>
              <a:t>This growth is being driven by factors such as consolidation across industry, strategic initiatives by key companies, and increasing healthcare consumerism. Rising adoption of telemedicine by providers, increasing patient acceptance and consumer demand, and delivery of improved quality of care are expected to contribute to the growth of the market over the forecast period. </a:t>
            </a:r>
            <a:r>
              <a:rPr lang="en-US" sz="2448" u="sng">
                <a:solidFill>
                  <a:srgbClr val="1279FA"/>
                </a:solidFill>
                <a:latin typeface="Open Sans"/>
                <a:hlinkClick r:id="rId6" tooltip="https://www.grandviewresearch.com/industry-analysis/telemedicine-industry"/>
              </a:rPr>
              <a:t>SOURCE</a:t>
            </a:r>
          </a:p>
        </p:txBody>
      </p:sp>
      <p:grpSp>
        <p:nvGrpSpPr>
          <p:cNvPr id="17" name="Group 17"/>
          <p:cNvGrpSpPr/>
          <p:nvPr/>
        </p:nvGrpSpPr>
        <p:grpSpPr>
          <a:xfrm>
            <a:off x="10137532" y="2482662"/>
            <a:ext cx="7693426" cy="4757102"/>
            <a:chOff x="0" y="0"/>
            <a:chExt cx="10257902" cy="6342803"/>
          </a:xfrm>
        </p:grpSpPr>
        <p:sp>
          <p:nvSpPr>
            <p:cNvPr id="18" name="Freeform 18"/>
            <p:cNvSpPr/>
            <p:nvPr/>
          </p:nvSpPr>
          <p:spPr>
            <a:xfrm>
              <a:off x="0" y="0"/>
              <a:ext cx="10257902" cy="6342803"/>
            </a:xfrm>
            <a:custGeom>
              <a:avLst/>
              <a:gdLst/>
              <a:ahLst/>
              <a:cxnLst/>
              <a:rect l="l" t="t" r="r" b="b"/>
              <a:pathLst>
                <a:path w="10257902" h="6342803">
                  <a:moveTo>
                    <a:pt x="0" y="0"/>
                  </a:moveTo>
                  <a:lnTo>
                    <a:pt x="10257902" y="0"/>
                  </a:lnTo>
                  <a:lnTo>
                    <a:pt x="10257902" y="6342803"/>
                  </a:lnTo>
                  <a:lnTo>
                    <a:pt x="0" y="6342803"/>
                  </a:lnTo>
                  <a:lnTo>
                    <a:pt x="0" y="0"/>
                  </a:lnTo>
                  <a:close/>
                </a:path>
              </a:pathLst>
            </a:custGeom>
            <a:blipFill>
              <a:blip r:embed="rId7"/>
              <a:stretch>
                <a:fillRect/>
              </a:stretch>
            </a:blipFill>
          </p:spPr>
        </p:sp>
      </p:grpSp>
    </p:spTree>
    <p:extLst>
      <p:ext uri="{BB962C8B-B14F-4D97-AF65-F5344CB8AC3E}">
        <p14:creationId xmlns:p14="http://schemas.microsoft.com/office/powerpoint/2010/main" val="28419342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752475" y="4404857"/>
            <a:ext cx="8899795" cy="3918899"/>
            <a:chOff x="0" y="0"/>
            <a:chExt cx="4510680" cy="1986214"/>
          </a:xfrm>
        </p:grpSpPr>
        <p:sp>
          <p:nvSpPr>
            <p:cNvPr id="3" name="Freeform 3"/>
            <p:cNvSpPr/>
            <p:nvPr/>
          </p:nvSpPr>
          <p:spPr>
            <a:xfrm>
              <a:off x="0" y="0"/>
              <a:ext cx="4510680" cy="1986214"/>
            </a:xfrm>
            <a:custGeom>
              <a:avLst/>
              <a:gdLst/>
              <a:ahLst/>
              <a:cxnLst/>
              <a:rect l="l" t="t" r="r" b="b"/>
              <a:pathLst>
                <a:path w="4510680" h="1986214">
                  <a:moveTo>
                    <a:pt x="4386220" y="1986214"/>
                  </a:moveTo>
                  <a:lnTo>
                    <a:pt x="124460" y="1986214"/>
                  </a:lnTo>
                  <a:cubicBezTo>
                    <a:pt x="55880" y="1986214"/>
                    <a:pt x="0" y="1930334"/>
                    <a:pt x="0" y="1861754"/>
                  </a:cubicBezTo>
                  <a:lnTo>
                    <a:pt x="0" y="124460"/>
                  </a:lnTo>
                  <a:cubicBezTo>
                    <a:pt x="0" y="55880"/>
                    <a:pt x="55880" y="0"/>
                    <a:pt x="124460" y="0"/>
                  </a:cubicBezTo>
                  <a:lnTo>
                    <a:pt x="4386221" y="0"/>
                  </a:lnTo>
                  <a:cubicBezTo>
                    <a:pt x="4454801" y="0"/>
                    <a:pt x="4510680" y="55880"/>
                    <a:pt x="4510680" y="124460"/>
                  </a:cubicBezTo>
                  <a:lnTo>
                    <a:pt x="4510680" y="1861754"/>
                  </a:lnTo>
                  <a:cubicBezTo>
                    <a:pt x="4510680" y="1930334"/>
                    <a:pt x="4454801" y="1986214"/>
                    <a:pt x="4386221" y="1986214"/>
                  </a:cubicBezTo>
                  <a:close/>
                </a:path>
              </a:pathLst>
            </a:custGeom>
            <a:solidFill>
              <a:srgbClr val="EAF1FE"/>
            </a:solidFill>
          </p:spPr>
        </p:sp>
      </p:grpSp>
      <p:grpSp>
        <p:nvGrpSpPr>
          <p:cNvPr id="4" name="Group 4"/>
          <p:cNvGrpSpPr/>
          <p:nvPr/>
        </p:nvGrpSpPr>
        <p:grpSpPr>
          <a:xfrm>
            <a:off x="752475" y="3487244"/>
            <a:ext cx="1233484" cy="1233484"/>
            <a:chOff x="0" y="0"/>
            <a:chExt cx="6350000" cy="6350000"/>
          </a:xfrm>
        </p:grpSpPr>
        <p:sp>
          <p:nvSpPr>
            <p:cNvPr id="5" name="Freeform 5"/>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1279FA"/>
            </a:solidFill>
          </p:spPr>
        </p:sp>
      </p:grpSp>
      <p:sp>
        <p:nvSpPr>
          <p:cNvPr id="6" name="Freeform 6"/>
          <p:cNvSpPr/>
          <p:nvPr/>
        </p:nvSpPr>
        <p:spPr>
          <a:xfrm>
            <a:off x="1075324" y="3772038"/>
            <a:ext cx="587785" cy="606746"/>
          </a:xfrm>
          <a:custGeom>
            <a:avLst/>
            <a:gdLst/>
            <a:ahLst/>
            <a:cxnLst/>
            <a:rect l="l" t="t" r="r" b="b"/>
            <a:pathLst>
              <a:path w="587785" h="606746">
                <a:moveTo>
                  <a:pt x="0" y="0"/>
                </a:moveTo>
                <a:lnTo>
                  <a:pt x="587786" y="0"/>
                </a:lnTo>
                <a:lnTo>
                  <a:pt x="587786" y="606746"/>
                </a:lnTo>
                <a:lnTo>
                  <a:pt x="0" y="606746"/>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grpSp>
        <p:nvGrpSpPr>
          <p:cNvPr id="7" name="Group 7"/>
          <p:cNvGrpSpPr/>
          <p:nvPr/>
        </p:nvGrpSpPr>
        <p:grpSpPr>
          <a:xfrm>
            <a:off x="16135191" y="304466"/>
            <a:ext cx="1695768" cy="1086240"/>
            <a:chOff x="0" y="0"/>
            <a:chExt cx="2261024" cy="1448320"/>
          </a:xfrm>
        </p:grpSpPr>
        <p:sp>
          <p:nvSpPr>
            <p:cNvPr id="8" name="Freeform 8"/>
            <p:cNvSpPr/>
            <p:nvPr/>
          </p:nvSpPr>
          <p:spPr>
            <a:xfrm>
              <a:off x="0" y="0"/>
              <a:ext cx="1277154" cy="1448320"/>
            </a:xfrm>
            <a:custGeom>
              <a:avLst/>
              <a:gdLst/>
              <a:ahLst/>
              <a:cxnLst/>
              <a:rect l="l" t="t" r="r" b="b"/>
              <a:pathLst>
                <a:path w="1277154" h="1448320">
                  <a:moveTo>
                    <a:pt x="0" y="0"/>
                  </a:moveTo>
                  <a:lnTo>
                    <a:pt x="1277154" y="0"/>
                  </a:lnTo>
                  <a:lnTo>
                    <a:pt x="1277154" y="1448320"/>
                  </a:lnTo>
                  <a:lnTo>
                    <a:pt x="0" y="1448320"/>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9" name="TextBox 9"/>
            <p:cNvSpPr txBox="1"/>
            <p:nvPr/>
          </p:nvSpPr>
          <p:spPr>
            <a:xfrm>
              <a:off x="293285" y="686060"/>
              <a:ext cx="1967738" cy="310383"/>
            </a:xfrm>
            <a:prstGeom prst="rect">
              <a:avLst/>
            </a:prstGeom>
          </p:spPr>
          <p:txBody>
            <a:bodyPr lIns="0" tIns="0" rIns="0" bIns="0" rtlCol="0" anchor="t">
              <a:spAutoFit/>
            </a:bodyPr>
            <a:lstStyle/>
            <a:p>
              <a:pPr algn="ctr">
                <a:lnSpc>
                  <a:spcPts val="1915"/>
                </a:lnSpc>
              </a:pPr>
              <a:r>
                <a:rPr lang="en-US" sz="1368" spc="182">
                  <a:solidFill>
                    <a:srgbClr val="000000"/>
                  </a:solidFill>
                  <a:latin typeface="Montserrat Classic"/>
                </a:rPr>
                <a:t>SPEEDY</a:t>
              </a:r>
            </a:p>
          </p:txBody>
        </p:sp>
        <p:sp>
          <p:nvSpPr>
            <p:cNvPr id="10" name="TextBox 10"/>
            <p:cNvSpPr txBox="1"/>
            <p:nvPr/>
          </p:nvSpPr>
          <p:spPr>
            <a:xfrm>
              <a:off x="293285" y="967806"/>
              <a:ext cx="1967738" cy="220236"/>
            </a:xfrm>
            <a:prstGeom prst="rect">
              <a:avLst/>
            </a:prstGeom>
          </p:spPr>
          <p:txBody>
            <a:bodyPr lIns="0" tIns="0" rIns="0" bIns="0" rtlCol="0" anchor="t">
              <a:spAutoFit/>
            </a:bodyPr>
            <a:lstStyle/>
            <a:p>
              <a:pPr algn="ctr">
                <a:lnSpc>
                  <a:spcPts val="1357"/>
                </a:lnSpc>
              </a:pPr>
              <a:r>
                <a:rPr lang="en-US" sz="969">
                  <a:solidFill>
                    <a:srgbClr val="000000"/>
                  </a:solidFill>
                  <a:latin typeface="Montserrat Classic"/>
                </a:rPr>
                <a:t>DOC</a:t>
              </a:r>
            </a:p>
          </p:txBody>
        </p:sp>
      </p:grpSp>
      <p:sp>
        <p:nvSpPr>
          <p:cNvPr id="11" name="TextBox 11"/>
          <p:cNvSpPr txBox="1"/>
          <p:nvPr/>
        </p:nvSpPr>
        <p:spPr>
          <a:xfrm>
            <a:off x="752475" y="1183564"/>
            <a:ext cx="15070036" cy="822636"/>
          </a:xfrm>
          <a:prstGeom prst="rect">
            <a:avLst/>
          </a:prstGeom>
        </p:spPr>
        <p:txBody>
          <a:bodyPr lIns="0" tIns="0" rIns="0" bIns="0" rtlCol="0" anchor="t">
            <a:spAutoFit/>
          </a:bodyPr>
          <a:lstStyle/>
          <a:p>
            <a:pPr>
              <a:lnSpc>
                <a:spcPts val="6044"/>
              </a:lnSpc>
            </a:pPr>
            <a:r>
              <a:rPr lang="en-US" sz="5122">
                <a:solidFill>
                  <a:srgbClr val="100A3A"/>
                </a:solidFill>
                <a:latin typeface="Poppins"/>
              </a:rPr>
              <a:t>Digital Health Market – Canada and the World</a:t>
            </a:r>
          </a:p>
        </p:txBody>
      </p:sp>
      <p:sp>
        <p:nvSpPr>
          <p:cNvPr id="12" name="TextBox 12"/>
          <p:cNvSpPr txBox="1"/>
          <p:nvPr/>
        </p:nvSpPr>
        <p:spPr>
          <a:xfrm>
            <a:off x="828675" y="508767"/>
            <a:ext cx="4560931" cy="419156"/>
          </a:xfrm>
          <a:prstGeom prst="rect">
            <a:avLst/>
          </a:prstGeom>
        </p:spPr>
        <p:txBody>
          <a:bodyPr lIns="0" tIns="0" rIns="0" bIns="0" rtlCol="0" anchor="t">
            <a:spAutoFit/>
          </a:bodyPr>
          <a:lstStyle/>
          <a:p>
            <a:pPr>
              <a:lnSpc>
                <a:spcPts val="3598"/>
              </a:lnSpc>
            </a:pPr>
            <a:r>
              <a:rPr lang="en-US" sz="2248">
                <a:solidFill>
                  <a:srgbClr val="1279FA"/>
                </a:solidFill>
                <a:latin typeface="Raleway"/>
              </a:rPr>
              <a:t>SpeedyDoc - </a:t>
            </a:r>
            <a:r>
              <a:rPr lang="en-US" sz="2248">
                <a:solidFill>
                  <a:srgbClr val="100A3A"/>
                </a:solidFill>
                <a:latin typeface="Raleway"/>
                <a:ea typeface="Raleway"/>
              </a:rPr>
              <a:t>Business Ap﻿proach</a:t>
            </a:r>
          </a:p>
        </p:txBody>
      </p:sp>
      <p:sp>
        <p:nvSpPr>
          <p:cNvPr id="13" name="TextBox 13"/>
          <p:cNvSpPr txBox="1"/>
          <p:nvPr/>
        </p:nvSpPr>
        <p:spPr>
          <a:xfrm>
            <a:off x="1199942" y="5006478"/>
            <a:ext cx="7944058" cy="2717857"/>
          </a:xfrm>
          <a:prstGeom prst="rect">
            <a:avLst/>
          </a:prstGeom>
        </p:spPr>
        <p:txBody>
          <a:bodyPr lIns="0" tIns="0" rIns="0" bIns="0" rtlCol="0" anchor="t">
            <a:spAutoFit/>
          </a:bodyPr>
          <a:lstStyle/>
          <a:p>
            <a:pPr>
              <a:lnSpc>
                <a:spcPts val="4398"/>
              </a:lnSpc>
            </a:pPr>
            <a:r>
              <a:rPr lang="en-US" sz="2748">
                <a:solidFill>
                  <a:srgbClr val="000000"/>
                </a:solidFill>
                <a:latin typeface="Open Sans"/>
              </a:rPr>
              <a:t>Canada's digital market size was valued at $16.88 Bn in 2022 and is estimated to expand at a compound annual growth rate (CAGR) of 18.6% from 2022 to 2030 and will reach $66.07 Bn in 2030. </a:t>
            </a:r>
            <a:r>
              <a:rPr lang="en-US" sz="2748" u="sng">
                <a:solidFill>
                  <a:srgbClr val="1279FA"/>
                </a:solidFill>
                <a:latin typeface="Open Sans"/>
                <a:hlinkClick r:id="rId6" tooltip="https://www.insights10.com/report/canada-digital-health-market-analysis/"/>
              </a:rPr>
              <a:t>Source</a:t>
            </a:r>
          </a:p>
        </p:txBody>
      </p:sp>
      <p:grpSp>
        <p:nvGrpSpPr>
          <p:cNvPr id="14" name="Group 14"/>
          <p:cNvGrpSpPr/>
          <p:nvPr/>
        </p:nvGrpSpPr>
        <p:grpSpPr>
          <a:xfrm>
            <a:off x="10137532" y="3876813"/>
            <a:ext cx="7693426" cy="4757102"/>
            <a:chOff x="0" y="0"/>
            <a:chExt cx="10257902" cy="6342803"/>
          </a:xfrm>
        </p:grpSpPr>
        <p:sp>
          <p:nvSpPr>
            <p:cNvPr id="15" name="Freeform 15"/>
            <p:cNvSpPr/>
            <p:nvPr/>
          </p:nvSpPr>
          <p:spPr>
            <a:xfrm>
              <a:off x="0" y="0"/>
              <a:ext cx="10257902" cy="6342803"/>
            </a:xfrm>
            <a:custGeom>
              <a:avLst/>
              <a:gdLst/>
              <a:ahLst/>
              <a:cxnLst/>
              <a:rect l="l" t="t" r="r" b="b"/>
              <a:pathLst>
                <a:path w="10257902" h="6342803">
                  <a:moveTo>
                    <a:pt x="0" y="0"/>
                  </a:moveTo>
                  <a:lnTo>
                    <a:pt x="10257902" y="0"/>
                  </a:lnTo>
                  <a:lnTo>
                    <a:pt x="10257902" y="6342803"/>
                  </a:lnTo>
                  <a:lnTo>
                    <a:pt x="0" y="6342803"/>
                  </a:lnTo>
                  <a:lnTo>
                    <a:pt x="0" y="0"/>
                  </a:lnTo>
                  <a:close/>
                </a:path>
              </a:pathLst>
            </a:custGeom>
            <a:blipFill>
              <a:blip r:embed="rId7"/>
              <a:stretch>
                <a:fillRect/>
              </a:stretch>
            </a:blipFill>
          </p:spPr>
        </p:sp>
      </p:grpSp>
    </p:spTree>
    <p:extLst>
      <p:ext uri="{BB962C8B-B14F-4D97-AF65-F5344CB8AC3E}">
        <p14:creationId xmlns:p14="http://schemas.microsoft.com/office/powerpoint/2010/main" val="197202855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752475" y="2918898"/>
            <a:ext cx="15878089" cy="6373469"/>
            <a:chOff x="0" y="0"/>
            <a:chExt cx="7574313" cy="3040331"/>
          </a:xfrm>
        </p:grpSpPr>
        <p:sp>
          <p:nvSpPr>
            <p:cNvPr id="3" name="Freeform 3"/>
            <p:cNvSpPr/>
            <p:nvPr/>
          </p:nvSpPr>
          <p:spPr>
            <a:xfrm>
              <a:off x="0" y="0"/>
              <a:ext cx="7574314" cy="3040331"/>
            </a:xfrm>
            <a:custGeom>
              <a:avLst/>
              <a:gdLst/>
              <a:ahLst/>
              <a:cxnLst/>
              <a:rect l="l" t="t" r="r" b="b"/>
              <a:pathLst>
                <a:path w="7574314" h="3040331">
                  <a:moveTo>
                    <a:pt x="7449853" y="3040331"/>
                  </a:moveTo>
                  <a:lnTo>
                    <a:pt x="124460" y="3040331"/>
                  </a:lnTo>
                  <a:cubicBezTo>
                    <a:pt x="55880" y="3040331"/>
                    <a:pt x="0" y="2984451"/>
                    <a:pt x="0" y="2915871"/>
                  </a:cubicBezTo>
                  <a:lnTo>
                    <a:pt x="0" y="124460"/>
                  </a:lnTo>
                  <a:cubicBezTo>
                    <a:pt x="0" y="55880"/>
                    <a:pt x="55880" y="0"/>
                    <a:pt x="124460" y="0"/>
                  </a:cubicBezTo>
                  <a:lnTo>
                    <a:pt x="7449854" y="0"/>
                  </a:lnTo>
                  <a:cubicBezTo>
                    <a:pt x="7518433" y="0"/>
                    <a:pt x="7574314" y="55880"/>
                    <a:pt x="7574314" y="124460"/>
                  </a:cubicBezTo>
                  <a:lnTo>
                    <a:pt x="7574314" y="2915871"/>
                  </a:lnTo>
                  <a:cubicBezTo>
                    <a:pt x="7574314" y="2984451"/>
                    <a:pt x="7518433" y="3040331"/>
                    <a:pt x="7449854" y="3040331"/>
                  </a:cubicBezTo>
                  <a:close/>
                </a:path>
              </a:pathLst>
            </a:custGeom>
            <a:solidFill>
              <a:srgbClr val="EAF1FE"/>
            </a:solidFill>
          </p:spPr>
        </p:sp>
      </p:grpSp>
      <p:grpSp>
        <p:nvGrpSpPr>
          <p:cNvPr id="4" name="Group 4"/>
          <p:cNvGrpSpPr/>
          <p:nvPr/>
        </p:nvGrpSpPr>
        <p:grpSpPr>
          <a:xfrm>
            <a:off x="16135191" y="304466"/>
            <a:ext cx="1695768" cy="1086240"/>
            <a:chOff x="0" y="0"/>
            <a:chExt cx="2261024" cy="1448320"/>
          </a:xfrm>
        </p:grpSpPr>
        <p:sp>
          <p:nvSpPr>
            <p:cNvPr id="5" name="Freeform 5"/>
            <p:cNvSpPr/>
            <p:nvPr/>
          </p:nvSpPr>
          <p:spPr>
            <a:xfrm>
              <a:off x="0" y="0"/>
              <a:ext cx="1277154" cy="1448320"/>
            </a:xfrm>
            <a:custGeom>
              <a:avLst/>
              <a:gdLst/>
              <a:ahLst/>
              <a:cxnLst/>
              <a:rect l="l" t="t" r="r" b="b"/>
              <a:pathLst>
                <a:path w="1277154" h="1448320">
                  <a:moveTo>
                    <a:pt x="0" y="0"/>
                  </a:moveTo>
                  <a:lnTo>
                    <a:pt x="1277154" y="0"/>
                  </a:lnTo>
                  <a:lnTo>
                    <a:pt x="1277154" y="1448320"/>
                  </a:lnTo>
                  <a:lnTo>
                    <a:pt x="0" y="1448320"/>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6" name="TextBox 6"/>
            <p:cNvSpPr txBox="1"/>
            <p:nvPr/>
          </p:nvSpPr>
          <p:spPr>
            <a:xfrm>
              <a:off x="293285" y="686060"/>
              <a:ext cx="1967738" cy="310383"/>
            </a:xfrm>
            <a:prstGeom prst="rect">
              <a:avLst/>
            </a:prstGeom>
          </p:spPr>
          <p:txBody>
            <a:bodyPr lIns="0" tIns="0" rIns="0" bIns="0" rtlCol="0" anchor="t">
              <a:spAutoFit/>
            </a:bodyPr>
            <a:lstStyle/>
            <a:p>
              <a:pPr algn="ctr">
                <a:lnSpc>
                  <a:spcPts val="1915"/>
                </a:lnSpc>
              </a:pPr>
              <a:r>
                <a:rPr lang="en-US" sz="1368" spc="182">
                  <a:solidFill>
                    <a:srgbClr val="000000"/>
                  </a:solidFill>
                  <a:latin typeface="Montserrat Classic"/>
                </a:rPr>
                <a:t>SPEEDY</a:t>
              </a:r>
            </a:p>
          </p:txBody>
        </p:sp>
        <p:sp>
          <p:nvSpPr>
            <p:cNvPr id="7" name="TextBox 7"/>
            <p:cNvSpPr txBox="1"/>
            <p:nvPr/>
          </p:nvSpPr>
          <p:spPr>
            <a:xfrm>
              <a:off x="293285" y="967806"/>
              <a:ext cx="1967738" cy="220236"/>
            </a:xfrm>
            <a:prstGeom prst="rect">
              <a:avLst/>
            </a:prstGeom>
          </p:spPr>
          <p:txBody>
            <a:bodyPr lIns="0" tIns="0" rIns="0" bIns="0" rtlCol="0" anchor="t">
              <a:spAutoFit/>
            </a:bodyPr>
            <a:lstStyle/>
            <a:p>
              <a:pPr algn="ctr">
                <a:lnSpc>
                  <a:spcPts val="1357"/>
                </a:lnSpc>
              </a:pPr>
              <a:r>
                <a:rPr lang="en-US" sz="969">
                  <a:solidFill>
                    <a:srgbClr val="000000"/>
                  </a:solidFill>
                  <a:latin typeface="Montserrat Classic"/>
                </a:rPr>
                <a:t>DOC</a:t>
              </a:r>
            </a:p>
          </p:txBody>
        </p:sp>
      </p:grpSp>
      <p:sp>
        <p:nvSpPr>
          <p:cNvPr id="8" name="Freeform 8"/>
          <p:cNvSpPr/>
          <p:nvPr/>
        </p:nvSpPr>
        <p:spPr>
          <a:xfrm>
            <a:off x="12338869" y="3447969"/>
            <a:ext cx="5682431" cy="6558396"/>
          </a:xfrm>
          <a:custGeom>
            <a:avLst/>
            <a:gdLst/>
            <a:ahLst/>
            <a:cxnLst/>
            <a:rect l="l" t="t" r="r" b="b"/>
            <a:pathLst>
              <a:path w="5682431" h="6558396">
                <a:moveTo>
                  <a:pt x="0" y="0"/>
                </a:moveTo>
                <a:lnTo>
                  <a:pt x="5682431" y="0"/>
                </a:lnTo>
                <a:lnTo>
                  <a:pt x="5682431" y="6558396"/>
                </a:lnTo>
                <a:lnTo>
                  <a:pt x="0" y="6558396"/>
                </a:lnTo>
                <a:lnTo>
                  <a:pt x="0" y="0"/>
                </a:lnTo>
                <a:close/>
              </a:path>
            </a:pathLst>
          </a:custGeom>
          <a:blipFill>
            <a:blip r:embed="rId4"/>
            <a:stretch>
              <a:fillRect l="-15284" t="-8844" r="-14385" b="-3505"/>
            </a:stretch>
          </a:blipFill>
        </p:spPr>
      </p:sp>
      <p:sp>
        <p:nvSpPr>
          <p:cNvPr id="9" name="TextBox 9"/>
          <p:cNvSpPr txBox="1"/>
          <p:nvPr/>
        </p:nvSpPr>
        <p:spPr>
          <a:xfrm>
            <a:off x="752475" y="1158989"/>
            <a:ext cx="16230600" cy="890581"/>
          </a:xfrm>
          <a:prstGeom prst="rect">
            <a:avLst/>
          </a:prstGeom>
        </p:spPr>
        <p:txBody>
          <a:bodyPr lIns="0" tIns="0" rIns="0" bIns="0" rtlCol="0" anchor="t">
            <a:spAutoFit/>
          </a:bodyPr>
          <a:lstStyle/>
          <a:p>
            <a:pPr>
              <a:lnSpc>
                <a:spcPts val="6634"/>
              </a:lnSpc>
            </a:pPr>
            <a:r>
              <a:rPr lang="en-US" sz="5622">
                <a:solidFill>
                  <a:srgbClr val="100A3A"/>
                </a:solidFill>
                <a:latin typeface="Poppins"/>
              </a:rPr>
              <a:t>SpeedyDoc Company Strategy</a:t>
            </a:r>
          </a:p>
        </p:txBody>
      </p:sp>
      <p:sp>
        <p:nvSpPr>
          <p:cNvPr id="10" name="TextBox 10"/>
          <p:cNvSpPr txBox="1"/>
          <p:nvPr/>
        </p:nvSpPr>
        <p:spPr>
          <a:xfrm>
            <a:off x="828675" y="474667"/>
            <a:ext cx="4560931" cy="419156"/>
          </a:xfrm>
          <a:prstGeom prst="rect">
            <a:avLst/>
          </a:prstGeom>
        </p:spPr>
        <p:txBody>
          <a:bodyPr lIns="0" tIns="0" rIns="0" bIns="0" rtlCol="0" anchor="t">
            <a:spAutoFit/>
          </a:bodyPr>
          <a:lstStyle/>
          <a:p>
            <a:pPr>
              <a:lnSpc>
                <a:spcPts val="3598"/>
              </a:lnSpc>
            </a:pPr>
            <a:r>
              <a:rPr lang="en-US" sz="2248">
                <a:solidFill>
                  <a:srgbClr val="1279FA"/>
                </a:solidFill>
                <a:latin typeface="Raleway"/>
              </a:rPr>
              <a:t>SpeedyDoc - </a:t>
            </a:r>
            <a:r>
              <a:rPr lang="en-US" sz="2248">
                <a:solidFill>
                  <a:srgbClr val="100A3A"/>
                </a:solidFill>
                <a:latin typeface="Raleway"/>
              </a:rPr>
              <a:t>Objectives</a:t>
            </a:r>
          </a:p>
        </p:txBody>
      </p:sp>
      <p:sp>
        <p:nvSpPr>
          <p:cNvPr id="11" name="TextBox 11"/>
          <p:cNvSpPr txBox="1"/>
          <p:nvPr/>
        </p:nvSpPr>
        <p:spPr>
          <a:xfrm>
            <a:off x="907846" y="3472450"/>
            <a:ext cx="11946269" cy="5199690"/>
          </a:xfrm>
          <a:prstGeom prst="rect">
            <a:avLst/>
          </a:prstGeom>
        </p:spPr>
        <p:txBody>
          <a:bodyPr lIns="0" tIns="0" rIns="0" bIns="0" rtlCol="0" anchor="t">
            <a:spAutoFit/>
          </a:bodyPr>
          <a:lstStyle/>
          <a:p>
            <a:pPr marL="653498" lvl="1" indent="-326749">
              <a:lnSpc>
                <a:spcPts val="3723"/>
              </a:lnSpc>
              <a:buFont typeface="Arial"/>
              <a:buChar char="•"/>
            </a:pPr>
            <a:r>
              <a:rPr lang="en-US" sz="3026">
                <a:solidFill>
                  <a:srgbClr val="000000"/>
                </a:solidFill>
                <a:latin typeface="Open Sans"/>
              </a:rPr>
              <a:t>Create new Web and Mobile Application for Users / Doctors.</a:t>
            </a:r>
          </a:p>
          <a:p>
            <a:pPr>
              <a:lnSpc>
                <a:spcPts val="3723"/>
              </a:lnSpc>
            </a:pPr>
            <a:endParaRPr lang="en-US" sz="3026">
              <a:solidFill>
                <a:srgbClr val="000000"/>
              </a:solidFill>
              <a:latin typeface="Open Sans"/>
            </a:endParaRPr>
          </a:p>
          <a:p>
            <a:pPr marL="653498" lvl="1" indent="-326749">
              <a:lnSpc>
                <a:spcPts val="3723"/>
              </a:lnSpc>
              <a:buFont typeface="Arial"/>
              <a:buChar char="•"/>
            </a:pPr>
            <a:r>
              <a:rPr lang="en-US" sz="3026">
                <a:solidFill>
                  <a:srgbClr val="000000"/>
                </a:solidFill>
                <a:latin typeface="Open Sans"/>
              </a:rPr>
              <a:t>Recruit and grow batches of Canadian and Asian Doctors and specialists for the teleconsultation.</a:t>
            </a:r>
          </a:p>
          <a:p>
            <a:pPr>
              <a:lnSpc>
                <a:spcPts val="3723"/>
              </a:lnSpc>
            </a:pPr>
            <a:endParaRPr lang="en-US" sz="3026">
              <a:solidFill>
                <a:srgbClr val="000000"/>
              </a:solidFill>
              <a:latin typeface="Open Sans"/>
            </a:endParaRPr>
          </a:p>
          <a:p>
            <a:pPr marL="653498" lvl="1" indent="-326749">
              <a:lnSpc>
                <a:spcPts val="4055"/>
              </a:lnSpc>
              <a:buFont typeface="Arial"/>
              <a:buChar char="•"/>
            </a:pPr>
            <a:r>
              <a:rPr lang="en-US" sz="3026">
                <a:solidFill>
                  <a:srgbClr val="000000"/>
                </a:solidFill>
                <a:latin typeface="Open Sans"/>
              </a:rPr>
              <a:t>Train and Improve data for better results .</a:t>
            </a:r>
          </a:p>
          <a:p>
            <a:pPr>
              <a:lnSpc>
                <a:spcPts val="4055"/>
              </a:lnSpc>
            </a:pPr>
            <a:endParaRPr lang="en-US" sz="3026">
              <a:solidFill>
                <a:srgbClr val="000000"/>
              </a:solidFill>
              <a:latin typeface="Open Sans"/>
            </a:endParaRPr>
          </a:p>
          <a:p>
            <a:pPr marL="653498" lvl="1" indent="-326749">
              <a:lnSpc>
                <a:spcPts val="3723"/>
              </a:lnSpc>
              <a:buFont typeface="Arial"/>
              <a:buChar char="•"/>
            </a:pPr>
            <a:r>
              <a:rPr lang="en-US" sz="3026">
                <a:solidFill>
                  <a:srgbClr val="000000"/>
                </a:solidFill>
                <a:latin typeface="Open Sans"/>
              </a:rPr>
              <a:t>Build Marketing &amp; Business Development team to grow revenues.</a:t>
            </a:r>
          </a:p>
          <a:p>
            <a:pPr>
              <a:lnSpc>
                <a:spcPts val="3723"/>
              </a:lnSpc>
            </a:pPr>
            <a:endParaRPr lang="en-US" sz="3026">
              <a:solidFill>
                <a:srgbClr val="000000"/>
              </a:solidFill>
              <a:latin typeface="Open Sans"/>
            </a:endParaRPr>
          </a:p>
          <a:p>
            <a:pPr marL="653498" lvl="1" indent="-326749">
              <a:lnSpc>
                <a:spcPts val="3723"/>
              </a:lnSpc>
              <a:buFont typeface="Arial"/>
              <a:buChar char="•"/>
            </a:pPr>
            <a:r>
              <a:rPr lang="en-US" sz="3026">
                <a:solidFill>
                  <a:srgbClr val="000000"/>
                </a:solidFill>
                <a:latin typeface="Open Sans"/>
              </a:rPr>
              <a:t>Improve delivery and scaling of Application.</a:t>
            </a:r>
          </a:p>
        </p:txBody>
      </p:sp>
    </p:spTree>
    <p:extLst>
      <p:ext uri="{BB962C8B-B14F-4D97-AF65-F5344CB8AC3E}">
        <p14:creationId xmlns:p14="http://schemas.microsoft.com/office/powerpoint/2010/main" val="187099322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126817">
            <a:off x="6578745" y="-3707495"/>
            <a:ext cx="12086404" cy="13137396"/>
          </a:xfrm>
          <a:custGeom>
            <a:avLst/>
            <a:gdLst/>
            <a:ahLst/>
            <a:cxnLst/>
            <a:rect l="l" t="t" r="r" b="b"/>
            <a:pathLst>
              <a:path w="12086404" h="13137396">
                <a:moveTo>
                  <a:pt x="0" y="0"/>
                </a:moveTo>
                <a:lnTo>
                  <a:pt x="12086404" y="0"/>
                </a:lnTo>
                <a:lnTo>
                  <a:pt x="12086404" y="13137396"/>
                </a:lnTo>
                <a:lnTo>
                  <a:pt x="0" y="13137396"/>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grpSp>
        <p:nvGrpSpPr>
          <p:cNvPr id="3" name="Group 3"/>
          <p:cNvGrpSpPr/>
          <p:nvPr/>
        </p:nvGrpSpPr>
        <p:grpSpPr>
          <a:xfrm>
            <a:off x="16135191" y="304466"/>
            <a:ext cx="1695768" cy="1086240"/>
            <a:chOff x="0" y="0"/>
            <a:chExt cx="2261024" cy="1448320"/>
          </a:xfrm>
        </p:grpSpPr>
        <p:sp>
          <p:nvSpPr>
            <p:cNvPr id="4" name="Freeform 4"/>
            <p:cNvSpPr/>
            <p:nvPr/>
          </p:nvSpPr>
          <p:spPr>
            <a:xfrm>
              <a:off x="0" y="0"/>
              <a:ext cx="1277154" cy="1448320"/>
            </a:xfrm>
            <a:custGeom>
              <a:avLst/>
              <a:gdLst/>
              <a:ahLst/>
              <a:cxnLst/>
              <a:rect l="l" t="t" r="r" b="b"/>
              <a:pathLst>
                <a:path w="1277154" h="1448320">
                  <a:moveTo>
                    <a:pt x="0" y="0"/>
                  </a:moveTo>
                  <a:lnTo>
                    <a:pt x="1277154" y="0"/>
                  </a:lnTo>
                  <a:lnTo>
                    <a:pt x="1277154" y="1448320"/>
                  </a:lnTo>
                  <a:lnTo>
                    <a:pt x="0" y="1448320"/>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5" name="TextBox 5"/>
            <p:cNvSpPr txBox="1"/>
            <p:nvPr/>
          </p:nvSpPr>
          <p:spPr>
            <a:xfrm>
              <a:off x="293285" y="686060"/>
              <a:ext cx="1967738" cy="310383"/>
            </a:xfrm>
            <a:prstGeom prst="rect">
              <a:avLst/>
            </a:prstGeom>
          </p:spPr>
          <p:txBody>
            <a:bodyPr lIns="0" tIns="0" rIns="0" bIns="0" rtlCol="0" anchor="t">
              <a:spAutoFit/>
            </a:bodyPr>
            <a:lstStyle/>
            <a:p>
              <a:pPr algn="ctr">
                <a:lnSpc>
                  <a:spcPts val="1915"/>
                </a:lnSpc>
              </a:pPr>
              <a:r>
                <a:rPr lang="en-US" sz="1368" spc="182">
                  <a:solidFill>
                    <a:srgbClr val="000000"/>
                  </a:solidFill>
                  <a:latin typeface="Montserrat Classic"/>
                </a:rPr>
                <a:t>SPEEDY</a:t>
              </a:r>
            </a:p>
          </p:txBody>
        </p:sp>
        <p:sp>
          <p:nvSpPr>
            <p:cNvPr id="6" name="TextBox 6"/>
            <p:cNvSpPr txBox="1"/>
            <p:nvPr/>
          </p:nvSpPr>
          <p:spPr>
            <a:xfrm>
              <a:off x="293285" y="967806"/>
              <a:ext cx="1967738" cy="220236"/>
            </a:xfrm>
            <a:prstGeom prst="rect">
              <a:avLst/>
            </a:prstGeom>
          </p:spPr>
          <p:txBody>
            <a:bodyPr lIns="0" tIns="0" rIns="0" bIns="0" rtlCol="0" anchor="t">
              <a:spAutoFit/>
            </a:bodyPr>
            <a:lstStyle/>
            <a:p>
              <a:pPr algn="ctr">
                <a:lnSpc>
                  <a:spcPts val="1357"/>
                </a:lnSpc>
              </a:pPr>
              <a:r>
                <a:rPr lang="en-US" sz="969">
                  <a:solidFill>
                    <a:srgbClr val="000000"/>
                  </a:solidFill>
                  <a:latin typeface="Montserrat Classic"/>
                </a:rPr>
                <a:t>DOC</a:t>
              </a:r>
            </a:p>
          </p:txBody>
        </p:sp>
      </p:grpSp>
      <p:sp>
        <p:nvSpPr>
          <p:cNvPr id="7" name="Freeform 7"/>
          <p:cNvSpPr/>
          <p:nvPr/>
        </p:nvSpPr>
        <p:spPr>
          <a:xfrm>
            <a:off x="9565692" y="1390706"/>
            <a:ext cx="7085624" cy="6173350"/>
          </a:xfrm>
          <a:custGeom>
            <a:avLst/>
            <a:gdLst/>
            <a:ahLst/>
            <a:cxnLst/>
            <a:rect l="l" t="t" r="r" b="b"/>
            <a:pathLst>
              <a:path w="7085624" h="6173350">
                <a:moveTo>
                  <a:pt x="0" y="0"/>
                </a:moveTo>
                <a:lnTo>
                  <a:pt x="7085623" y="0"/>
                </a:lnTo>
                <a:lnTo>
                  <a:pt x="7085623" y="6173350"/>
                </a:lnTo>
                <a:lnTo>
                  <a:pt x="0" y="6173350"/>
                </a:lnTo>
                <a:lnTo>
                  <a:pt x="0" y="0"/>
                </a:lnTo>
                <a:close/>
              </a:path>
            </a:pathLst>
          </a:custGeom>
          <a:blipFill>
            <a:blip r:embed="rId6"/>
            <a:stretch>
              <a:fillRect/>
            </a:stretch>
          </a:blipFill>
        </p:spPr>
      </p:sp>
      <p:sp>
        <p:nvSpPr>
          <p:cNvPr id="9" name="TextBox 9"/>
          <p:cNvSpPr txBox="1"/>
          <p:nvPr/>
        </p:nvSpPr>
        <p:spPr>
          <a:xfrm>
            <a:off x="5846763" y="8223566"/>
            <a:ext cx="11589471" cy="1655865"/>
          </a:xfrm>
          <a:prstGeom prst="rect">
            <a:avLst/>
          </a:prstGeom>
        </p:spPr>
        <p:txBody>
          <a:bodyPr lIns="0" tIns="0" rIns="0" bIns="0" rtlCol="0" anchor="t">
            <a:spAutoFit/>
          </a:bodyPr>
          <a:lstStyle/>
          <a:p>
            <a:pPr>
              <a:lnSpc>
                <a:spcPts val="5278"/>
              </a:lnSpc>
            </a:pPr>
            <a:r>
              <a:rPr lang="en-US" sz="4472" dirty="0" err="1">
                <a:solidFill>
                  <a:srgbClr val="100A3A"/>
                </a:solidFill>
                <a:latin typeface="Poppins Bold"/>
              </a:rPr>
              <a:t>SpeedyDoc</a:t>
            </a:r>
            <a:r>
              <a:rPr lang="en-US" sz="4472" dirty="0">
                <a:solidFill>
                  <a:srgbClr val="100A3A"/>
                </a:solidFill>
                <a:latin typeface="Poppins Bold"/>
              </a:rPr>
              <a:t> </a:t>
            </a:r>
            <a:r>
              <a:rPr lang="en-US" sz="4472" dirty="0">
                <a:solidFill>
                  <a:srgbClr val="100A3A"/>
                </a:solidFill>
                <a:latin typeface="Poppins"/>
              </a:rPr>
              <a:t>has the depth and ability to expand our AI/ML program.</a:t>
            </a:r>
          </a:p>
          <a:p>
            <a:pPr>
              <a:lnSpc>
                <a:spcPts val="2192"/>
              </a:lnSpc>
            </a:pPr>
            <a:endParaRPr lang="en-US" sz="4472" dirty="0">
              <a:solidFill>
                <a:srgbClr val="100A3A"/>
              </a:solidFill>
              <a:latin typeface="Poppins"/>
            </a:endParaRPr>
          </a:p>
        </p:txBody>
      </p:sp>
      <p:sp>
        <p:nvSpPr>
          <p:cNvPr id="10" name="TextBox 10"/>
          <p:cNvSpPr txBox="1"/>
          <p:nvPr/>
        </p:nvSpPr>
        <p:spPr>
          <a:xfrm>
            <a:off x="1000248" y="455650"/>
            <a:ext cx="4846516" cy="496087"/>
          </a:xfrm>
          <a:prstGeom prst="rect">
            <a:avLst/>
          </a:prstGeom>
        </p:spPr>
        <p:txBody>
          <a:bodyPr lIns="0" tIns="0" rIns="0" bIns="0" rtlCol="0" anchor="t">
            <a:spAutoFit/>
          </a:bodyPr>
          <a:lstStyle/>
          <a:p>
            <a:pPr>
              <a:lnSpc>
                <a:spcPts val="4175"/>
              </a:lnSpc>
            </a:pPr>
            <a:r>
              <a:rPr lang="en-US" sz="2609">
                <a:solidFill>
                  <a:srgbClr val="1279FA"/>
                </a:solidFill>
                <a:latin typeface="Raleway"/>
              </a:rPr>
              <a:t>SpeedyDoc - </a:t>
            </a:r>
            <a:r>
              <a:rPr lang="en-US" sz="2609">
                <a:solidFill>
                  <a:srgbClr val="100A3A"/>
                </a:solidFill>
                <a:latin typeface="Raleway"/>
              </a:rPr>
              <a:t>INVITATION</a:t>
            </a:r>
          </a:p>
        </p:txBody>
      </p:sp>
      <p:sp>
        <p:nvSpPr>
          <p:cNvPr id="11" name="TextBox 11"/>
          <p:cNvSpPr txBox="1"/>
          <p:nvPr/>
        </p:nvSpPr>
        <p:spPr>
          <a:xfrm>
            <a:off x="951998" y="1161633"/>
            <a:ext cx="8803516" cy="894025"/>
          </a:xfrm>
          <a:prstGeom prst="rect">
            <a:avLst/>
          </a:prstGeom>
        </p:spPr>
        <p:txBody>
          <a:bodyPr lIns="0" tIns="0" rIns="0" bIns="0" rtlCol="0" anchor="t">
            <a:spAutoFit/>
          </a:bodyPr>
          <a:lstStyle/>
          <a:p>
            <a:pPr marL="0" lvl="0" indent="0" algn="l">
              <a:lnSpc>
                <a:spcPts val="6634"/>
              </a:lnSpc>
              <a:spcBef>
                <a:spcPct val="0"/>
              </a:spcBef>
            </a:pPr>
            <a:r>
              <a:rPr lang="en-US" sz="5622" u="none" strike="noStrike">
                <a:solidFill>
                  <a:srgbClr val="100A3A"/>
                </a:solidFill>
                <a:latin typeface="Poppins"/>
              </a:rPr>
              <a:t>SpeedyDoc Opportunity</a:t>
            </a:r>
          </a:p>
        </p:txBody>
      </p:sp>
      <p:sp>
        <p:nvSpPr>
          <p:cNvPr id="13" name="TextBox 9"/>
          <p:cNvSpPr txBox="1"/>
          <p:nvPr/>
        </p:nvSpPr>
        <p:spPr>
          <a:xfrm>
            <a:off x="951999" y="3483746"/>
            <a:ext cx="7582402" cy="2321148"/>
          </a:xfrm>
          <a:prstGeom prst="rect">
            <a:avLst/>
          </a:prstGeom>
        </p:spPr>
        <p:txBody>
          <a:bodyPr wrap="square" lIns="0" tIns="0" rIns="0" bIns="0" rtlCol="0" anchor="t">
            <a:spAutoFit/>
          </a:bodyPr>
          <a:lstStyle/>
          <a:p>
            <a:pPr>
              <a:lnSpc>
                <a:spcPts val="5278"/>
              </a:lnSpc>
            </a:pPr>
            <a:r>
              <a:rPr lang="en-US" sz="4472" dirty="0" err="1">
                <a:solidFill>
                  <a:srgbClr val="100A3A"/>
                </a:solidFill>
                <a:latin typeface="Poppins Bold"/>
              </a:rPr>
              <a:t>SpeedyDoc</a:t>
            </a:r>
            <a:r>
              <a:rPr lang="en-US" sz="4472" dirty="0">
                <a:solidFill>
                  <a:srgbClr val="100A3A"/>
                </a:solidFill>
                <a:latin typeface="Poppins Bold"/>
              </a:rPr>
              <a:t> </a:t>
            </a:r>
            <a:r>
              <a:rPr lang="en-US" sz="4472" dirty="0">
                <a:solidFill>
                  <a:srgbClr val="100A3A"/>
                </a:solidFill>
                <a:latin typeface="Poppins"/>
              </a:rPr>
              <a:t>has the depth and ability to expand our AI/ML program.</a:t>
            </a:r>
          </a:p>
          <a:p>
            <a:pPr>
              <a:lnSpc>
                <a:spcPts val="2192"/>
              </a:lnSpc>
            </a:pPr>
            <a:endParaRPr lang="en-US" sz="4472" dirty="0">
              <a:solidFill>
                <a:srgbClr val="100A3A"/>
              </a:solidFill>
              <a:latin typeface="Poppins"/>
            </a:endParaRPr>
          </a:p>
        </p:txBody>
      </p:sp>
    </p:spTree>
    <p:extLst>
      <p:ext uri="{BB962C8B-B14F-4D97-AF65-F5344CB8AC3E}">
        <p14:creationId xmlns:p14="http://schemas.microsoft.com/office/powerpoint/2010/main" val="396069586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712547">
            <a:off x="10741594" y="88846"/>
            <a:ext cx="9151916" cy="5953774"/>
          </a:xfrm>
          <a:custGeom>
            <a:avLst/>
            <a:gdLst/>
            <a:ahLst/>
            <a:cxnLst/>
            <a:rect l="l" t="t" r="r" b="b"/>
            <a:pathLst>
              <a:path w="9151916" h="5953774">
                <a:moveTo>
                  <a:pt x="0" y="0"/>
                </a:moveTo>
                <a:lnTo>
                  <a:pt x="9151916" y="0"/>
                </a:lnTo>
                <a:lnTo>
                  <a:pt x="9151916" y="5953774"/>
                </a:lnTo>
                <a:lnTo>
                  <a:pt x="0" y="5953774"/>
                </a:lnTo>
                <a:lnTo>
                  <a:pt x="0" y="0"/>
                </a:lnTo>
                <a:close/>
              </a:path>
            </a:pathLst>
          </a:custGeom>
          <a:blipFill>
            <a:blip r:embed="rId2">
              <a:alphaModFix amt="30000"/>
            </a:blip>
            <a:stretch>
              <a:fillRect/>
            </a:stretch>
          </a:blipFill>
        </p:spPr>
      </p:sp>
      <p:grpSp>
        <p:nvGrpSpPr>
          <p:cNvPr id="3" name="Group 3"/>
          <p:cNvGrpSpPr/>
          <p:nvPr/>
        </p:nvGrpSpPr>
        <p:grpSpPr>
          <a:xfrm>
            <a:off x="752475" y="3474070"/>
            <a:ext cx="6734423" cy="2374289"/>
            <a:chOff x="0" y="0"/>
            <a:chExt cx="3413205" cy="1203360"/>
          </a:xfrm>
        </p:grpSpPr>
        <p:sp>
          <p:nvSpPr>
            <p:cNvPr id="4" name="Freeform 4"/>
            <p:cNvSpPr/>
            <p:nvPr/>
          </p:nvSpPr>
          <p:spPr>
            <a:xfrm>
              <a:off x="0" y="0"/>
              <a:ext cx="3413206" cy="1203361"/>
            </a:xfrm>
            <a:custGeom>
              <a:avLst/>
              <a:gdLst/>
              <a:ahLst/>
              <a:cxnLst/>
              <a:rect l="l" t="t" r="r" b="b"/>
              <a:pathLst>
                <a:path w="3413206" h="1203361">
                  <a:moveTo>
                    <a:pt x="3288745" y="1203360"/>
                  </a:moveTo>
                  <a:lnTo>
                    <a:pt x="124460" y="1203360"/>
                  </a:lnTo>
                  <a:cubicBezTo>
                    <a:pt x="55880" y="1203360"/>
                    <a:pt x="0" y="1147480"/>
                    <a:pt x="0" y="1078900"/>
                  </a:cubicBezTo>
                  <a:lnTo>
                    <a:pt x="0" y="124460"/>
                  </a:lnTo>
                  <a:cubicBezTo>
                    <a:pt x="0" y="55880"/>
                    <a:pt x="55880" y="0"/>
                    <a:pt x="124460" y="0"/>
                  </a:cubicBezTo>
                  <a:lnTo>
                    <a:pt x="3288745" y="0"/>
                  </a:lnTo>
                  <a:cubicBezTo>
                    <a:pt x="3357325" y="0"/>
                    <a:pt x="3413206" y="55880"/>
                    <a:pt x="3413206" y="124460"/>
                  </a:cubicBezTo>
                  <a:lnTo>
                    <a:pt x="3413206" y="1078901"/>
                  </a:lnTo>
                  <a:cubicBezTo>
                    <a:pt x="3413206" y="1147480"/>
                    <a:pt x="3357325" y="1203361"/>
                    <a:pt x="3288745" y="1203361"/>
                  </a:cubicBezTo>
                  <a:close/>
                </a:path>
              </a:pathLst>
            </a:custGeom>
            <a:solidFill>
              <a:srgbClr val="EAF1FE"/>
            </a:solidFill>
          </p:spPr>
        </p:sp>
      </p:grpSp>
      <p:grpSp>
        <p:nvGrpSpPr>
          <p:cNvPr id="5" name="Group 5"/>
          <p:cNvGrpSpPr/>
          <p:nvPr/>
        </p:nvGrpSpPr>
        <p:grpSpPr>
          <a:xfrm>
            <a:off x="8729662" y="3484757"/>
            <a:ext cx="8253413" cy="2363602"/>
            <a:chOff x="0" y="0"/>
            <a:chExt cx="4183075" cy="1197944"/>
          </a:xfrm>
        </p:grpSpPr>
        <p:sp>
          <p:nvSpPr>
            <p:cNvPr id="6" name="Freeform 6"/>
            <p:cNvSpPr/>
            <p:nvPr/>
          </p:nvSpPr>
          <p:spPr>
            <a:xfrm>
              <a:off x="0" y="0"/>
              <a:ext cx="4183075" cy="1197944"/>
            </a:xfrm>
            <a:custGeom>
              <a:avLst/>
              <a:gdLst/>
              <a:ahLst/>
              <a:cxnLst/>
              <a:rect l="l" t="t" r="r" b="b"/>
              <a:pathLst>
                <a:path w="4183075" h="1197944">
                  <a:moveTo>
                    <a:pt x="4058615" y="1197944"/>
                  </a:moveTo>
                  <a:lnTo>
                    <a:pt x="124460" y="1197944"/>
                  </a:lnTo>
                  <a:cubicBezTo>
                    <a:pt x="55880" y="1197944"/>
                    <a:pt x="0" y="1142064"/>
                    <a:pt x="0" y="1073484"/>
                  </a:cubicBezTo>
                  <a:lnTo>
                    <a:pt x="0" y="124460"/>
                  </a:lnTo>
                  <a:cubicBezTo>
                    <a:pt x="0" y="55880"/>
                    <a:pt x="55880" y="0"/>
                    <a:pt x="124460" y="0"/>
                  </a:cubicBezTo>
                  <a:lnTo>
                    <a:pt x="4058615" y="0"/>
                  </a:lnTo>
                  <a:cubicBezTo>
                    <a:pt x="4127195" y="0"/>
                    <a:pt x="4183075" y="55880"/>
                    <a:pt x="4183075" y="124460"/>
                  </a:cubicBezTo>
                  <a:lnTo>
                    <a:pt x="4183075" y="1073484"/>
                  </a:lnTo>
                  <a:cubicBezTo>
                    <a:pt x="4183075" y="1142064"/>
                    <a:pt x="4127195" y="1197944"/>
                    <a:pt x="4058615" y="1197944"/>
                  </a:cubicBezTo>
                  <a:close/>
                </a:path>
              </a:pathLst>
            </a:custGeom>
            <a:solidFill>
              <a:srgbClr val="F6F6F4"/>
            </a:solidFill>
          </p:spPr>
        </p:sp>
      </p:grpSp>
      <p:grpSp>
        <p:nvGrpSpPr>
          <p:cNvPr id="7" name="Group 7"/>
          <p:cNvGrpSpPr/>
          <p:nvPr/>
        </p:nvGrpSpPr>
        <p:grpSpPr>
          <a:xfrm>
            <a:off x="752475" y="7145602"/>
            <a:ext cx="16506825" cy="1659218"/>
            <a:chOff x="0" y="0"/>
            <a:chExt cx="8366149" cy="840941"/>
          </a:xfrm>
        </p:grpSpPr>
        <p:sp>
          <p:nvSpPr>
            <p:cNvPr id="8" name="Freeform 8"/>
            <p:cNvSpPr/>
            <p:nvPr/>
          </p:nvSpPr>
          <p:spPr>
            <a:xfrm>
              <a:off x="0" y="0"/>
              <a:ext cx="8366150" cy="840941"/>
            </a:xfrm>
            <a:custGeom>
              <a:avLst/>
              <a:gdLst/>
              <a:ahLst/>
              <a:cxnLst/>
              <a:rect l="l" t="t" r="r" b="b"/>
              <a:pathLst>
                <a:path w="8366150" h="840941">
                  <a:moveTo>
                    <a:pt x="8241689" y="840941"/>
                  </a:moveTo>
                  <a:lnTo>
                    <a:pt x="124460" y="840941"/>
                  </a:lnTo>
                  <a:cubicBezTo>
                    <a:pt x="55880" y="840941"/>
                    <a:pt x="0" y="785061"/>
                    <a:pt x="0" y="716481"/>
                  </a:cubicBezTo>
                  <a:lnTo>
                    <a:pt x="0" y="124460"/>
                  </a:lnTo>
                  <a:cubicBezTo>
                    <a:pt x="0" y="55880"/>
                    <a:pt x="55880" y="0"/>
                    <a:pt x="124460" y="0"/>
                  </a:cubicBezTo>
                  <a:lnTo>
                    <a:pt x="8241689" y="0"/>
                  </a:lnTo>
                  <a:cubicBezTo>
                    <a:pt x="8310269" y="0"/>
                    <a:pt x="8366150" y="55880"/>
                    <a:pt x="8366150" y="124460"/>
                  </a:cubicBezTo>
                  <a:lnTo>
                    <a:pt x="8366150" y="716481"/>
                  </a:lnTo>
                  <a:cubicBezTo>
                    <a:pt x="8366150" y="785061"/>
                    <a:pt x="8310269" y="840941"/>
                    <a:pt x="8241689" y="840941"/>
                  </a:cubicBezTo>
                  <a:close/>
                </a:path>
              </a:pathLst>
            </a:custGeom>
            <a:solidFill>
              <a:srgbClr val="E6E6E6"/>
            </a:solidFill>
          </p:spPr>
        </p:sp>
      </p:grpSp>
      <p:sp>
        <p:nvSpPr>
          <p:cNvPr id="9" name="Freeform 9"/>
          <p:cNvSpPr/>
          <p:nvPr/>
        </p:nvSpPr>
        <p:spPr>
          <a:xfrm>
            <a:off x="15403194" y="7465851"/>
            <a:ext cx="1452395" cy="951319"/>
          </a:xfrm>
          <a:custGeom>
            <a:avLst/>
            <a:gdLst/>
            <a:ahLst/>
            <a:cxnLst/>
            <a:rect l="l" t="t" r="r" b="b"/>
            <a:pathLst>
              <a:path w="1452395" h="951319">
                <a:moveTo>
                  <a:pt x="0" y="0"/>
                </a:moveTo>
                <a:lnTo>
                  <a:pt x="1452395" y="0"/>
                </a:lnTo>
                <a:lnTo>
                  <a:pt x="1452395" y="951319"/>
                </a:lnTo>
                <a:lnTo>
                  <a:pt x="0" y="951319"/>
                </a:lnTo>
                <a:lnTo>
                  <a:pt x="0" y="0"/>
                </a:lnTo>
                <a:close/>
              </a:path>
            </a:pathLst>
          </a:custGeom>
          <a:blipFill>
            <a:blip r:embed="rId3"/>
            <a:stretch>
              <a:fillRect/>
            </a:stretch>
          </a:blipFill>
        </p:spPr>
      </p:sp>
      <p:sp>
        <p:nvSpPr>
          <p:cNvPr id="10" name="Freeform 10"/>
          <p:cNvSpPr/>
          <p:nvPr/>
        </p:nvSpPr>
        <p:spPr>
          <a:xfrm>
            <a:off x="804574" y="9105149"/>
            <a:ext cx="790737" cy="790737"/>
          </a:xfrm>
          <a:custGeom>
            <a:avLst/>
            <a:gdLst/>
            <a:ahLst/>
            <a:cxnLst/>
            <a:rect l="l" t="t" r="r" b="b"/>
            <a:pathLst>
              <a:path w="790737" h="790737">
                <a:moveTo>
                  <a:pt x="0" y="0"/>
                </a:moveTo>
                <a:lnTo>
                  <a:pt x="790737" y="0"/>
                </a:lnTo>
                <a:lnTo>
                  <a:pt x="790737" y="790737"/>
                </a:lnTo>
                <a:lnTo>
                  <a:pt x="0" y="790737"/>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11" name="TextBox 11"/>
          <p:cNvSpPr txBox="1"/>
          <p:nvPr/>
        </p:nvSpPr>
        <p:spPr>
          <a:xfrm>
            <a:off x="752475" y="1177225"/>
            <a:ext cx="16506825" cy="890581"/>
          </a:xfrm>
          <a:prstGeom prst="rect">
            <a:avLst/>
          </a:prstGeom>
        </p:spPr>
        <p:txBody>
          <a:bodyPr lIns="0" tIns="0" rIns="0" bIns="0" rtlCol="0" anchor="t">
            <a:spAutoFit/>
          </a:bodyPr>
          <a:lstStyle/>
          <a:p>
            <a:pPr>
              <a:lnSpc>
                <a:spcPts val="6634"/>
              </a:lnSpc>
            </a:pPr>
            <a:r>
              <a:rPr lang="en-US" sz="5622">
                <a:solidFill>
                  <a:srgbClr val="100A3A"/>
                </a:solidFill>
                <a:latin typeface="Poppins"/>
              </a:rPr>
              <a:t>Business Model &amp; Revenue Share Opportunity</a:t>
            </a:r>
          </a:p>
        </p:txBody>
      </p:sp>
      <p:sp>
        <p:nvSpPr>
          <p:cNvPr id="12" name="TextBox 12"/>
          <p:cNvSpPr txBox="1"/>
          <p:nvPr/>
        </p:nvSpPr>
        <p:spPr>
          <a:xfrm>
            <a:off x="828675" y="492903"/>
            <a:ext cx="4560931" cy="419156"/>
          </a:xfrm>
          <a:prstGeom prst="rect">
            <a:avLst/>
          </a:prstGeom>
        </p:spPr>
        <p:txBody>
          <a:bodyPr lIns="0" tIns="0" rIns="0" bIns="0" rtlCol="0" anchor="t">
            <a:spAutoFit/>
          </a:bodyPr>
          <a:lstStyle/>
          <a:p>
            <a:pPr>
              <a:lnSpc>
                <a:spcPts val="3598"/>
              </a:lnSpc>
            </a:pPr>
            <a:r>
              <a:rPr lang="en-US" sz="2248">
                <a:solidFill>
                  <a:srgbClr val="1279FA"/>
                </a:solidFill>
                <a:latin typeface="Raleway"/>
              </a:rPr>
              <a:t>SpeedyDoc - </a:t>
            </a:r>
            <a:r>
              <a:rPr lang="en-US" sz="2248">
                <a:solidFill>
                  <a:srgbClr val="100A3A"/>
                </a:solidFill>
                <a:latin typeface="Raleway"/>
                <a:ea typeface="Raleway"/>
              </a:rPr>
              <a:t>Business Ap﻿proach</a:t>
            </a:r>
          </a:p>
        </p:txBody>
      </p:sp>
      <p:sp>
        <p:nvSpPr>
          <p:cNvPr id="13" name="TextBox 13"/>
          <p:cNvSpPr txBox="1"/>
          <p:nvPr/>
        </p:nvSpPr>
        <p:spPr>
          <a:xfrm>
            <a:off x="828675" y="2782779"/>
            <a:ext cx="2718716" cy="561397"/>
          </a:xfrm>
          <a:prstGeom prst="rect">
            <a:avLst/>
          </a:prstGeom>
        </p:spPr>
        <p:txBody>
          <a:bodyPr lIns="0" tIns="0" rIns="0" bIns="0" rtlCol="0" anchor="t">
            <a:spAutoFit/>
          </a:bodyPr>
          <a:lstStyle/>
          <a:p>
            <a:pPr>
              <a:lnSpc>
                <a:spcPts val="4156"/>
              </a:lnSpc>
            </a:pPr>
            <a:r>
              <a:rPr lang="en-US" sz="3522">
                <a:solidFill>
                  <a:srgbClr val="100A3A"/>
                </a:solidFill>
                <a:latin typeface="Poppins Bold"/>
              </a:rPr>
              <a:t>Credits:</a:t>
            </a:r>
          </a:p>
        </p:txBody>
      </p:sp>
      <p:sp>
        <p:nvSpPr>
          <p:cNvPr id="14" name="TextBox 14"/>
          <p:cNvSpPr txBox="1"/>
          <p:nvPr/>
        </p:nvSpPr>
        <p:spPr>
          <a:xfrm>
            <a:off x="1199942" y="3665454"/>
            <a:ext cx="5971299" cy="1816792"/>
          </a:xfrm>
          <a:prstGeom prst="rect">
            <a:avLst/>
          </a:prstGeom>
        </p:spPr>
        <p:txBody>
          <a:bodyPr lIns="0" tIns="0" rIns="0" bIns="0" rtlCol="0" anchor="t">
            <a:spAutoFit/>
          </a:bodyPr>
          <a:lstStyle/>
          <a:p>
            <a:pPr>
              <a:lnSpc>
                <a:spcPts val="4878"/>
              </a:lnSpc>
            </a:pPr>
            <a:r>
              <a:rPr lang="en-US" sz="3048">
                <a:solidFill>
                  <a:srgbClr val="000000"/>
                </a:solidFill>
                <a:latin typeface="Open Sans"/>
              </a:rPr>
              <a:t>$1  = 15 Credits (15 Answers)</a:t>
            </a:r>
          </a:p>
          <a:p>
            <a:pPr>
              <a:lnSpc>
                <a:spcPts val="4878"/>
              </a:lnSpc>
            </a:pPr>
            <a:r>
              <a:rPr lang="en-US" sz="3048">
                <a:solidFill>
                  <a:srgbClr val="000000"/>
                </a:solidFill>
                <a:latin typeface="Open Sans"/>
              </a:rPr>
              <a:t>$10 = 200 Credits (200 Answers)</a:t>
            </a:r>
          </a:p>
          <a:p>
            <a:pPr>
              <a:lnSpc>
                <a:spcPts val="4878"/>
              </a:lnSpc>
            </a:pPr>
            <a:r>
              <a:rPr lang="en-US" sz="3048">
                <a:solidFill>
                  <a:srgbClr val="000000"/>
                </a:solidFill>
                <a:latin typeface="Open Sans"/>
              </a:rPr>
              <a:t>$15 = 300 Credits (300 Answers)</a:t>
            </a:r>
          </a:p>
        </p:txBody>
      </p:sp>
      <p:sp>
        <p:nvSpPr>
          <p:cNvPr id="15" name="TextBox 15"/>
          <p:cNvSpPr txBox="1"/>
          <p:nvPr/>
        </p:nvSpPr>
        <p:spPr>
          <a:xfrm>
            <a:off x="8696077" y="2789183"/>
            <a:ext cx="5657865" cy="561397"/>
          </a:xfrm>
          <a:prstGeom prst="rect">
            <a:avLst/>
          </a:prstGeom>
        </p:spPr>
        <p:txBody>
          <a:bodyPr lIns="0" tIns="0" rIns="0" bIns="0" rtlCol="0" anchor="t">
            <a:spAutoFit/>
          </a:bodyPr>
          <a:lstStyle/>
          <a:p>
            <a:pPr>
              <a:lnSpc>
                <a:spcPts val="4156"/>
              </a:lnSpc>
            </a:pPr>
            <a:r>
              <a:rPr lang="en-US" sz="3522">
                <a:solidFill>
                  <a:srgbClr val="100A3A"/>
                </a:solidFill>
                <a:latin typeface="Poppins Bold"/>
              </a:rPr>
              <a:t>Canadian Doctor Visits:</a:t>
            </a:r>
          </a:p>
        </p:txBody>
      </p:sp>
      <p:sp>
        <p:nvSpPr>
          <p:cNvPr id="16" name="TextBox 16"/>
          <p:cNvSpPr txBox="1"/>
          <p:nvPr/>
        </p:nvSpPr>
        <p:spPr>
          <a:xfrm>
            <a:off x="9144000" y="3679142"/>
            <a:ext cx="7654439" cy="1816792"/>
          </a:xfrm>
          <a:prstGeom prst="rect">
            <a:avLst/>
          </a:prstGeom>
        </p:spPr>
        <p:txBody>
          <a:bodyPr lIns="0" tIns="0" rIns="0" bIns="0" rtlCol="0" anchor="t">
            <a:spAutoFit/>
          </a:bodyPr>
          <a:lstStyle/>
          <a:p>
            <a:pPr>
              <a:lnSpc>
                <a:spcPts val="4878"/>
              </a:lnSpc>
            </a:pPr>
            <a:r>
              <a:rPr lang="en-US" sz="3048">
                <a:solidFill>
                  <a:srgbClr val="000000"/>
                </a:solidFill>
                <a:latin typeface="Open Sans Bold"/>
              </a:rPr>
              <a:t>Starting at </a:t>
            </a:r>
            <a:r>
              <a:rPr lang="en-US" sz="3048">
                <a:solidFill>
                  <a:srgbClr val="000000"/>
                </a:solidFill>
                <a:latin typeface="Open Sans"/>
              </a:rPr>
              <a:t>$64.99 per visit or $24.99 per month (paid annually) for 25 Visits in a year.</a:t>
            </a:r>
          </a:p>
        </p:txBody>
      </p:sp>
      <p:sp>
        <p:nvSpPr>
          <p:cNvPr id="17" name="TextBox 17"/>
          <p:cNvSpPr txBox="1"/>
          <p:nvPr/>
        </p:nvSpPr>
        <p:spPr>
          <a:xfrm>
            <a:off x="828675" y="6477009"/>
            <a:ext cx="5657865" cy="561397"/>
          </a:xfrm>
          <a:prstGeom prst="rect">
            <a:avLst/>
          </a:prstGeom>
        </p:spPr>
        <p:txBody>
          <a:bodyPr lIns="0" tIns="0" rIns="0" bIns="0" rtlCol="0" anchor="t">
            <a:spAutoFit/>
          </a:bodyPr>
          <a:lstStyle/>
          <a:p>
            <a:pPr>
              <a:lnSpc>
                <a:spcPts val="4156"/>
              </a:lnSpc>
            </a:pPr>
            <a:r>
              <a:rPr lang="en-US" sz="3522">
                <a:solidFill>
                  <a:srgbClr val="100A3A"/>
                </a:solidFill>
                <a:latin typeface="Poppins Bold"/>
              </a:rPr>
              <a:t>Asian Doctor Visits:</a:t>
            </a:r>
          </a:p>
        </p:txBody>
      </p:sp>
      <p:sp>
        <p:nvSpPr>
          <p:cNvPr id="18" name="TextBox 18"/>
          <p:cNvSpPr txBox="1"/>
          <p:nvPr/>
        </p:nvSpPr>
        <p:spPr>
          <a:xfrm>
            <a:off x="1199942" y="7595089"/>
            <a:ext cx="10587678" cy="578542"/>
          </a:xfrm>
          <a:prstGeom prst="rect">
            <a:avLst/>
          </a:prstGeom>
        </p:spPr>
        <p:txBody>
          <a:bodyPr lIns="0" tIns="0" rIns="0" bIns="0" rtlCol="0" anchor="t">
            <a:spAutoFit/>
          </a:bodyPr>
          <a:lstStyle/>
          <a:p>
            <a:pPr>
              <a:lnSpc>
                <a:spcPts val="4878"/>
              </a:lnSpc>
            </a:pPr>
            <a:r>
              <a:rPr lang="en-US" sz="3048">
                <a:solidFill>
                  <a:srgbClr val="000000"/>
                </a:solidFill>
                <a:latin typeface="Open Sans Bold"/>
              </a:rPr>
              <a:t>Starting at</a:t>
            </a:r>
            <a:r>
              <a:rPr lang="en-US" sz="3048">
                <a:solidFill>
                  <a:srgbClr val="000000"/>
                </a:solidFill>
                <a:latin typeface="Open Sans"/>
              </a:rPr>
              <a:t> $20 (paid annually) for 50 Visits in a year</a:t>
            </a:r>
          </a:p>
        </p:txBody>
      </p:sp>
      <p:sp>
        <p:nvSpPr>
          <p:cNvPr id="19" name="TextBox 19"/>
          <p:cNvSpPr txBox="1"/>
          <p:nvPr/>
        </p:nvSpPr>
        <p:spPr>
          <a:xfrm>
            <a:off x="1835608" y="9239250"/>
            <a:ext cx="9189627" cy="455098"/>
          </a:xfrm>
          <a:prstGeom prst="rect">
            <a:avLst/>
          </a:prstGeom>
        </p:spPr>
        <p:txBody>
          <a:bodyPr lIns="0" tIns="0" rIns="0" bIns="0" rtlCol="0" anchor="t">
            <a:spAutoFit/>
          </a:bodyPr>
          <a:lstStyle/>
          <a:p>
            <a:pPr>
              <a:lnSpc>
                <a:spcPts val="3448"/>
              </a:lnSpc>
            </a:pPr>
            <a:r>
              <a:rPr lang="en-US" sz="2922">
                <a:solidFill>
                  <a:srgbClr val="100A3A"/>
                </a:solidFill>
                <a:latin typeface="Poppins Italics"/>
              </a:rPr>
              <a:t>Credits can be carried forward upto 12 months. </a:t>
            </a:r>
          </a:p>
        </p:txBody>
      </p:sp>
    </p:spTree>
    <p:extLst>
      <p:ext uri="{BB962C8B-B14F-4D97-AF65-F5344CB8AC3E}">
        <p14:creationId xmlns:p14="http://schemas.microsoft.com/office/powerpoint/2010/main" val="164921368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154283" y="605616"/>
            <a:ext cx="8787699" cy="9681384"/>
          </a:xfrm>
          <a:custGeom>
            <a:avLst/>
            <a:gdLst/>
            <a:ahLst/>
            <a:cxnLst/>
            <a:rect l="l" t="t" r="r" b="b"/>
            <a:pathLst>
              <a:path w="8787699" h="9681384">
                <a:moveTo>
                  <a:pt x="0" y="0"/>
                </a:moveTo>
                <a:lnTo>
                  <a:pt x="8787699" y="0"/>
                </a:lnTo>
                <a:lnTo>
                  <a:pt x="8787699" y="9681384"/>
                </a:lnTo>
                <a:lnTo>
                  <a:pt x="0" y="9681384"/>
                </a:lnTo>
                <a:lnTo>
                  <a:pt x="0" y="0"/>
                </a:lnTo>
                <a:close/>
              </a:path>
            </a:pathLst>
          </a:custGeom>
          <a:blipFill>
            <a:blip r:embed="rId2"/>
            <a:stretch>
              <a:fillRect l="-10169"/>
            </a:stretch>
          </a:blipFill>
        </p:spPr>
      </p:sp>
      <p:sp>
        <p:nvSpPr>
          <p:cNvPr id="3" name="Freeform 3"/>
          <p:cNvSpPr/>
          <p:nvPr/>
        </p:nvSpPr>
        <p:spPr>
          <a:xfrm>
            <a:off x="2468970" y="5238942"/>
            <a:ext cx="664770" cy="737609"/>
          </a:xfrm>
          <a:custGeom>
            <a:avLst/>
            <a:gdLst/>
            <a:ahLst/>
            <a:cxnLst/>
            <a:rect l="l" t="t" r="r" b="b"/>
            <a:pathLst>
              <a:path w="664770" h="737609">
                <a:moveTo>
                  <a:pt x="0" y="0"/>
                </a:moveTo>
                <a:lnTo>
                  <a:pt x="664771" y="0"/>
                </a:lnTo>
                <a:lnTo>
                  <a:pt x="664771" y="737610"/>
                </a:lnTo>
                <a:lnTo>
                  <a:pt x="0" y="737610"/>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grpSp>
        <p:nvGrpSpPr>
          <p:cNvPr id="4" name="Group 4"/>
          <p:cNvGrpSpPr/>
          <p:nvPr/>
        </p:nvGrpSpPr>
        <p:grpSpPr>
          <a:xfrm>
            <a:off x="1028700" y="6440074"/>
            <a:ext cx="16230600" cy="3504026"/>
            <a:chOff x="0" y="0"/>
            <a:chExt cx="8226150" cy="1775945"/>
          </a:xfrm>
        </p:grpSpPr>
        <p:sp>
          <p:nvSpPr>
            <p:cNvPr id="5" name="Freeform 5"/>
            <p:cNvSpPr/>
            <p:nvPr/>
          </p:nvSpPr>
          <p:spPr>
            <a:xfrm>
              <a:off x="0" y="0"/>
              <a:ext cx="8226151" cy="1775945"/>
            </a:xfrm>
            <a:custGeom>
              <a:avLst/>
              <a:gdLst/>
              <a:ahLst/>
              <a:cxnLst/>
              <a:rect l="l" t="t" r="r" b="b"/>
              <a:pathLst>
                <a:path w="8226151" h="1775945">
                  <a:moveTo>
                    <a:pt x="8101690" y="1775945"/>
                  </a:moveTo>
                  <a:lnTo>
                    <a:pt x="124460" y="1775945"/>
                  </a:lnTo>
                  <a:cubicBezTo>
                    <a:pt x="55880" y="1775945"/>
                    <a:pt x="0" y="1720065"/>
                    <a:pt x="0" y="1651485"/>
                  </a:cubicBezTo>
                  <a:lnTo>
                    <a:pt x="0" y="124460"/>
                  </a:lnTo>
                  <a:cubicBezTo>
                    <a:pt x="0" y="55880"/>
                    <a:pt x="55880" y="0"/>
                    <a:pt x="124460" y="0"/>
                  </a:cubicBezTo>
                  <a:lnTo>
                    <a:pt x="8101691" y="0"/>
                  </a:lnTo>
                  <a:cubicBezTo>
                    <a:pt x="8170270" y="0"/>
                    <a:pt x="8226151" y="55880"/>
                    <a:pt x="8226151" y="124460"/>
                  </a:cubicBezTo>
                  <a:lnTo>
                    <a:pt x="8226151" y="1651485"/>
                  </a:lnTo>
                  <a:cubicBezTo>
                    <a:pt x="8226151" y="1720065"/>
                    <a:pt x="8170270" y="1775945"/>
                    <a:pt x="8101691" y="1775945"/>
                  </a:cubicBezTo>
                  <a:close/>
                </a:path>
              </a:pathLst>
            </a:custGeom>
            <a:solidFill>
              <a:srgbClr val="EAF1FE"/>
            </a:solidFill>
          </p:spPr>
        </p:sp>
      </p:grpSp>
      <p:grpSp>
        <p:nvGrpSpPr>
          <p:cNvPr id="6" name="Group 6"/>
          <p:cNvGrpSpPr/>
          <p:nvPr/>
        </p:nvGrpSpPr>
        <p:grpSpPr>
          <a:xfrm>
            <a:off x="1809500" y="5861527"/>
            <a:ext cx="1157094" cy="1157094"/>
            <a:chOff x="0" y="0"/>
            <a:chExt cx="6350000" cy="6350000"/>
          </a:xfrm>
        </p:grpSpPr>
        <p:sp>
          <p:nvSpPr>
            <p:cNvPr id="7" name="Freeform 7"/>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1279FA"/>
            </a:solidFill>
          </p:spPr>
        </p:sp>
      </p:grpSp>
      <p:sp>
        <p:nvSpPr>
          <p:cNvPr id="8" name="Freeform 8"/>
          <p:cNvSpPr/>
          <p:nvPr/>
        </p:nvSpPr>
        <p:spPr>
          <a:xfrm>
            <a:off x="2087165" y="6094233"/>
            <a:ext cx="601764" cy="691682"/>
          </a:xfrm>
          <a:custGeom>
            <a:avLst/>
            <a:gdLst/>
            <a:ahLst/>
            <a:cxnLst/>
            <a:rect l="l" t="t" r="r" b="b"/>
            <a:pathLst>
              <a:path w="601764" h="691682">
                <a:moveTo>
                  <a:pt x="0" y="0"/>
                </a:moveTo>
                <a:lnTo>
                  <a:pt x="601764" y="0"/>
                </a:lnTo>
                <a:lnTo>
                  <a:pt x="601764" y="691682"/>
                </a:lnTo>
                <a:lnTo>
                  <a:pt x="0" y="691682"/>
                </a:lnTo>
                <a:lnTo>
                  <a:pt x="0" y="0"/>
                </a:lnTo>
                <a:close/>
              </a:path>
            </a:pathLst>
          </a:custGeom>
          <a:blipFill>
            <a:blip r:embed="rId5">
              <a:extLst>
                <a:ext uri="{96DAC541-7B7A-43D3-8B79-37D633B846F1}">
                  <asvg:svgBlip xmlns="" xmlns:asvg="http://schemas.microsoft.com/office/drawing/2016/SVG/main" r:embed="rId6"/>
                </a:ext>
              </a:extLst>
            </a:blip>
            <a:stretch>
              <a:fillRect/>
            </a:stretch>
          </a:blipFill>
        </p:spPr>
      </p:sp>
      <p:sp>
        <p:nvSpPr>
          <p:cNvPr id="9" name="TextBox 9"/>
          <p:cNvSpPr txBox="1"/>
          <p:nvPr/>
        </p:nvSpPr>
        <p:spPr>
          <a:xfrm>
            <a:off x="846315" y="1347809"/>
            <a:ext cx="12365813" cy="1013098"/>
          </a:xfrm>
          <a:prstGeom prst="rect">
            <a:avLst/>
          </a:prstGeom>
        </p:spPr>
        <p:txBody>
          <a:bodyPr lIns="0" tIns="0" rIns="0" bIns="0" rtlCol="0" anchor="t">
            <a:spAutoFit/>
          </a:bodyPr>
          <a:lstStyle/>
          <a:p>
            <a:pPr>
              <a:lnSpc>
                <a:spcPts val="7871"/>
              </a:lnSpc>
            </a:pPr>
            <a:r>
              <a:rPr lang="en-US" sz="5622" dirty="0" err="1" smtClean="0">
                <a:solidFill>
                  <a:srgbClr val="100A3A"/>
                </a:solidFill>
                <a:latin typeface="Poppins"/>
              </a:rPr>
              <a:t>SpeedyDocs</a:t>
            </a:r>
            <a:r>
              <a:rPr lang="en-US" sz="5622" dirty="0" smtClean="0">
                <a:solidFill>
                  <a:srgbClr val="100A3A"/>
                </a:solidFill>
                <a:latin typeface="Poppins"/>
              </a:rPr>
              <a:t> </a:t>
            </a:r>
            <a:r>
              <a:rPr lang="en-US" sz="5622" dirty="0">
                <a:solidFill>
                  <a:srgbClr val="100A3A"/>
                </a:solidFill>
                <a:latin typeface="Poppins"/>
              </a:rPr>
              <a:t>Solution in a nutshell</a:t>
            </a:r>
          </a:p>
        </p:txBody>
      </p:sp>
      <p:sp>
        <p:nvSpPr>
          <p:cNvPr id="10" name="TextBox 10"/>
          <p:cNvSpPr txBox="1"/>
          <p:nvPr/>
        </p:nvSpPr>
        <p:spPr>
          <a:xfrm>
            <a:off x="884415" y="688378"/>
            <a:ext cx="4176780" cy="499166"/>
          </a:xfrm>
          <a:prstGeom prst="rect">
            <a:avLst/>
          </a:prstGeom>
        </p:spPr>
        <p:txBody>
          <a:bodyPr lIns="0" tIns="0" rIns="0" bIns="0" rtlCol="0" anchor="t">
            <a:spAutoFit/>
          </a:bodyPr>
          <a:lstStyle/>
          <a:p>
            <a:pPr>
              <a:lnSpc>
                <a:spcPts val="4078"/>
              </a:lnSpc>
            </a:pPr>
            <a:r>
              <a:rPr lang="en-US" sz="2548">
                <a:solidFill>
                  <a:srgbClr val="1279FA"/>
                </a:solidFill>
                <a:latin typeface="Raleway"/>
              </a:rPr>
              <a:t>SpeedyDoc</a:t>
            </a:r>
          </a:p>
        </p:txBody>
      </p:sp>
      <p:sp>
        <p:nvSpPr>
          <p:cNvPr id="11" name="TextBox 11"/>
          <p:cNvSpPr txBox="1"/>
          <p:nvPr/>
        </p:nvSpPr>
        <p:spPr>
          <a:xfrm>
            <a:off x="884415" y="2736869"/>
            <a:ext cx="16527664" cy="866831"/>
          </a:xfrm>
          <a:prstGeom prst="rect">
            <a:avLst/>
          </a:prstGeom>
        </p:spPr>
        <p:txBody>
          <a:bodyPr lIns="0" tIns="0" rIns="0" bIns="0" rtlCol="0" anchor="t">
            <a:spAutoFit/>
          </a:bodyPr>
          <a:lstStyle/>
          <a:p>
            <a:pPr marL="485537" lvl="1" indent="-242768">
              <a:lnSpc>
                <a:spcPts val="3598"/>
              </a:lnSpc>
              <a:buFont typeface="Arial"/>
              <a:buChar char="•"/>
            </a:pPr>
            <a:r>
              <a:rPr lang="en-US" sz="2248">
                <a:solidFill>
                  <a:srgbClr val="000000">
                    <a:alpha val="54902"/>
                  </a:srgbClr>
                </a:solidFill>
                <a:latin typeface="Raleway Bold"/>
              </a:rPr>
              <a:t>Instant Access to first Aid medical information through Med-PaLM 2 which is a large language model (LLM) designed to provide high quality answers to medical questions .</a:t>
            </a:r>
          </a:p>
        </p:txBody>
      </p:sp>
      <p:sp>
        <p:nvSpPr>
          <p:cNvPr id="12" name="TextBox 12"/>
          <p:cNvSpPr txBox="1"/>
          <p:nvPr/>
        </p:nvSpPr>
        <p:spPr>
          <a:xfrm>
            <a:off x="884415" y="4705350"/>
            <a:ext cx="8548679" cy="923330"/>
          </a:xfrm>
          <a:prstGeom prst="rect">
            <a:avLst/>
          </a:prstGeom>
        </p:spPr>
        <p:txBody>
          <a:bodyPr lIns="0" tIns="0" rIns="0" bIns="0" rtlCol="0" anchor="t">
            <a:spAutoFit/>
          </a:bodyPr>
          <a:lstStyle/>
          <a:p>
            <a:pPr marL="485775" lvl="1" indent="-242888">
              <a:lnSpc>
                <a:spcPts val="3600"/>
              </a:lnSpc>
              <a:buFont typeface="Arial"/>
              <a:buChar char="•"/>
            </a:pPr>
            <a:r>
              <a:rPr lang="en-US" sz="2250" dirty="0">
                <a:solidFill>
                  <a:srgbClr val="100A3A">
                    <a:alpha val="54902"/>
                  </a:srgbClr>
                </a:solidFill>
                <a:latin typeface="Raleway Bold"/>
              </a:rPr>
              <a:t>Connecting patients to Canadian doctors as a first step</a:t>
            </a:r>
            <a:r>
              <a:rPr lang="en-US" sz="2250" dirty="0" smtClean="0">
                <a:solidFill>
                  <a:srgbClr val="100A3A">
                    <a:alpha val="54902"/>
                  </a:srgbClr>
                </a:solidFill>
                <a:latin typeface="Raleway Bold"/>
              </a:rPr>
              <a:t>.</a:t>
            </a:r>
          </a:p>
          <a:p>
            <a:pPr marL="485775" lvl="1" indent="-242888">
              <a:lnSpc>
                <a:spcPts val="3600"/>
              </a:lnSpc>
              <a:buFont typeface="Arial"/>
              <a:buChar char="•"/>
            </a:pPr>
            <a:r>
              <a:rPr lang="en-US" sz="2250" dirty="0" err="1">
                <a:solidFill>
                  <a:srgbClr val="100A3A">
                    <a:alpha val="54902"/>
                  </a:srgbClr>
                </a:solidFill>
                <a:latin typeface="Raleway Bold"/>
              </a:rPr>
              <a:t>SpeedyDoc</a:t>
            </a:r>
            <a:r>
              <a:rPr lang="en-US" sz="2250" dirty="0">
                <a:solidFill>
                  <a:srgbClr val="100A3A">
                    <a:alpha val="54902"/>
                  </a:srgbClr>
                </a:solidFill>
                <a:latin typeface="Raleway Bold"/>
              </a:rPr>
              <a:t> will be </a:t>
            </a:r>
            <a:r>
              <a:rPr lang="en-CA" sz="2250" dirty="0">
                <a:solidFill>
                  <a:srgbClr val="100A3A">
                    <a:alpha val="54902"/>
                  </a:srgbClr>
                </a:solidFill>
                <a:latin typeface="Raleway Bold"/>
              </a:rPr>
              <a:t> PIPEDA compliant</a:t>
            </a:r>
            <a:endParaRPr lang="en-US" sz="2250" dirty="0">
              <a:solidFill>
                <a:srgbClr val="100A3A">
                  <a:alpha val="54902"/>
                </a:srgbClr>
              </a:solidFill>
              <a:latin typeface="Raleway Bold"/>
            </a:endParaRPr>
          </a:p>
        </p:txBody>
      </p:sp>
      <p:sp>
        <p:nvSpPr>
          <p:cNvPr id="13" name="TextBox 13"/>
          <p:cNvSpPr txBox="1"/>
          <p:nvPr/>
        </p:nvSpPr>
        <p:spPr>
          <a:xfrm>
            <a:off x="1566040" y="7237696"/>
            <a:ext cx="15155921" cy="2693045"/>
          </a:xfrm>
          <a:prstGeom prst="rect">
            <a:avLst/>
          </a:prstGeom>
        </p:spPr>
        <p:txBody>
          <a:bodyPr lIns="0" tIns="0" rIns="0" bIns="0" rtlCol="0" anchor="t">
            <a:spAutoFit/>
          </a:bodyPr>
          <a:lstStyle/>
          <a:p>
            <a:pPr>
              <a:lnSpc>
                <a:spcPts val="3519"/>
              </a:lnSpc>
            </a:pPr>
            <a:r>
              <a:rPr lang="en-US" sz="2199" dirty="0">
                <a:solidFill>
                  <a:srgbClr val="100A3A">
                    <a:alpha val="54902"/>
                  </a:srgbClr>
                </a:solidFill>
                <a:latin typeface="Raleway Bold"/>
              </a:rPr>
              <a:t>If a Canadian doctor isn’t available for instant connection we will connect the patient to a vetted doctor from Asia who will provide general guidance to the questions, they can also diagnose and put the notes in the patients profile which the Canadian doctor can then review, verify and prescribe medicine if needed. Essentially forming a </a:t>
            </a:r>
            <a:r>
              <a:rPr lang="en-US" sz="2199" dirty="0" smtClean="0">
                <a:solidFill>
                  <a:srgbClr val="100A3A">
                    <a:alpha val="54902"/>
                  </a:srgbClr>
                </a:solidFill>
                <a:latin typeface="Raleway Bold"/>
              </a:rPr>
              <a:t>Canadian- Asian pair </a:t>
            </a:r>
            <a:r>
              <a:rPr lang="en-US" sz="2199" dirty="0">
                <a:solidFill>
                  <a:srgbClr val="100A3A">
                    <a:alpha val="54902"/>
                  </a:srgbClr>
                </a:solidFill>
                <a:latin typeface="Raleway Bold"/>
              </a:rPr>
              <a:t>of doctors to work with the patient. This will significantly take off the burden off the Canadian Health care system while providing quick and efficient access to medical advice.</a:t>
            </a:r>
          </a:p>
          <a:p>
            <a:pPr>
              <a:lnSpc>
                <a:spcPts val="3519"/>
              </a:lnSpc>
            </a:pPr>
            <a:endParaRPr lang="en-US" sz="2199" dirty="0">
              <a:solidFill>
                <a:srgbClr val="100A3A">
                  <a:alpha val="54902"/>
                </a:srgbClr>
              </a:solidFill>
              <a:latin typeface="Raleway Bold"/>
            </a:endParaRPr>
          </a:p>
        </p:txBody>
      </p:sp>
      <p:sp>
        <p:nvSpPr>
          <p:cNvPr id="14" name="TextBox 14"/>
          <p:cNvSpPr txBox="1"/>
          <p:nvPr/>
        </p:nvSpPr>
        <p:spPr>
          <a:xfrm>
            <a:off x="884415" y="3994225"/>
            <a:ext cx="16527664" cy="419156"/>
          </a:xfrm>
          <a:prstGeom prst="rect">
            <a:avLst/>
          </a:prstGeom>
        </p:spPr>
        <p:txBody>
          <a:bodyPr lIns="0" tIns="0" rIns="0" bIns="0" rtlCol="0" anchor="t">
            <a:spAutoFit/>
          </a:bodyPr>
          <a:lstStyle/>
          <a:p>
            <a:pPr marL="485537" lvl="1" indent="-242768">
              <a:lnSpc>
                <a:spcPts val="3598"/>
              </a:lnSpc>
              <a:buFont typeface="Arial"/>
              <a:buChar char="•"/>
            </a:pPr>
            <a:r>
              <a:rPr lang="en-US" sz="2248">
                <a:solidFill>
                  <a:srgbClr val="000000">
                    <a:alpha val="54902"/>
                  </a:srgbClr>
                </a:solidFill>
                <a:latin typeface="Raleway Bold"/>
              </a:rPr>
              <a:t>Med-PaLM 2 achieves an accuracy of 86.5% on USMLE-style questions (</a:t>
            </a:r>
            <a:r>
              <a:rPr lang="en-US" sz="2248" u="sng">
                <a:solidFill>
                  <a:srgbClr val="000000">
                    <a:alpha val="54902"/>
                  </a:srgbClr>
                </a:solidFill>
                <a:latin typeface="Raleway Bold"/>
                <a:hlinkClick r:id="rId7" tooltip="https://sites.research.google/med-palm/"/>
              </a:rPr>
              <a:t>https://sites.research.google/med-palm/</a:t>
            </a:r>
            <a:r>
              <a:rPr lang="en-US" sz="2248">
                <a:solidFill>
                  <a:srgbClr val="000000">
                    <a:alpha val="54902"/>
                  </a:srgbClr>
                </a:solidFill>
                <a:latin typeface="Raleway Bold"/>
              </a:rPr>
              <a:t>)</a:t>
            </a: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33138" y="439597"/>
            <a:ext cx="17421724" cy="9296970"/>
            <a:chOff x="0" y="0"/>
            <a:chExt cx="8829847" cy="4711981"/>
          </a:xfrm>
        </p:grpSpPr>
        <p:sp>
          <p:nvSpPr>
            <p:cNvPr id="3" name="Freeform 3"/>
            <p:cNvSpPr/>
            <p:nvPr/>
          </p:nvSpPr>
          <p:spPr>
            <a:xfrm>
              <a:off x="0" y="0"/>
              <a:ext cx="8829847" cy="4711981"/>
            </a:xfrm>
            <a:custGeom>
              <a:avLst/>
              <a:gdLst/>
              <a:ahLst/>
              <a:cxnLst/>
              <a:rect l="l" t="t" r="r" b="b"/>
              <a:pathLst>
                <a:path w="8829847" h="4711981">
                  <a:moveTo>
                    <a:pt x="8705387" y="4711981"/>
                  </a:moveTo>
                  <a:lnTo>
                    <a:pt x="124460" y="4711981"/>
                  </a:lnTo>
                  <a:cubicBezTo>
                    <a:pt x="55880" y="4711981"/>
                    <a:pt x="0" y="4656101"/>
                    <a:pt x="0" y="4587521"/>
                  </a:cubicBezTo>
                  <a:lnTo>
                    <a:pt x="0" y="124460"/>
                  </a:lnTo>
                  <a:cubicBezTo>
                    <a:pt x="0" y="55880"/>
                    <a:pt x="55880" y="0"/>
                    <a:pt x="124460" y="0"/>
                  </a:cubicBezTo>
                  <a:lnTo>
                    <a:pt x="8705387" y="0"/>
                  </a:lnTo>
                  <a:cubicBezTo>
                    <a:pt x="8773968" y="0"/>
                    <a:pt x="8829847" y="55880"/>
                    <a:pt x="8829847" y="124460"/>
                  </a:cubicBezTo>
                  <a:lnTo>
                    <a:pt x="8829847" y="4587521"/>
                  </a:lnTo>
                  <a:cubicBezTo>
                    <a:pt x="8829847" y="4656101"/>
                    <a:pt x="8773968" y="4711981"/>
                    <a:pt x="8705387" y="4711981"/>
                  </a:cubicBezTo>
                  <a:close/>
                </a:path>
              </a:pathLst>
            </a:custGeom>
            <a:solidFill>
              <a:srgbClr val="EAF1FE"/>
            </a:solidFill>
          </p:spPr>
        </p:sp>
      </p:grpSp>
      <p:sp>
        <p:nvSpPr>
          <p:cNvPr id="4" name="Freeform 4"/>
          <p:cNvSpPr/>
          <p:nvPr/>
        </p:nvSpPr>
        <p:spPr>
          <a:xfrm>
            <a:off x="9993944" y="2930269"/>
            <a:ext cx="7265356" cy="7265356"/>
          </a:xfrm>
          <a:custGeom>
            <a:avLst/>
            <a:gdLst/>
            <a:ahLst/>
            <a:cxnLst/>
            <a:rect l="l" t="t" r="r" b="b"/>
            <a:pathLst>
              <a:path w="7265356" h="7265356">
                <a:moveTo>
                  <a:pt x="0" y="0"/>
                </a:moveTo>
                <a:lnTo>
                  <a:pt x="7265356" y="0"/>
                </a:lnTo>
                <a:lnTo>
                  <a:pt x="7265356" y="7265357"/>
                </a:lnTo>
                <a:lnTo>
                  <a:pt x="0" y="7265357"/>
                </a:lnTo>
                <a:lnTo>
                  <a:pt x="0" y="0"/>
                </a:lnTo>
                <a:close/>
              </a:path>
            </a:pathLst>
          </a:custGeom>
          <a:blipFill>
            <a:blip r:embed="rId2"/>
            <a:stretch>
              <a:fillRect/>
            </a:stretch>
          </a:blipFill>
        </p:spPr>
      </p:sp>
      <p:sp>
        <p:nvSpPr>
          <p:cNvPr id="5" name="TextBox 5"/>
          <p:cNvSpPr txBox="1"/>
          <p:nvPr/>
        </p:nvSpPr>
        <p:spPr>
          <a:xfrm>
            <a:off x="1650670" y="1911025"/>
            <a:ext cx="14985656" cy="1000195"/>
          </a:xfrm>
          <a:prstGeom prst="rect">
            <a:avLst/>
          </a:prstGeom>
        </p:spPr>
        <p:txBody>
          <a:bodyPr lIns="0" tIns="0" rIns="0" bIns="0" rtlCol="0" anchor="t">
            <a:spAutoFit/>
          </a:bodyPr>
          <a:lstStyle/>
          <a:p>
            <a:pPr algn="ctr">
              <a:lnSpc>
                <a:spcPts val="7871"/>
              </a:lnSpc>
            </a:pPr>
            <a:r>
              <a:rPr lang="en-US" sz="5622">
                <a:solidFill>
                  <a:srgbClr val="100A3A"/>
                </a:solidFill>
                <a:latin typeface="Poppins"/>
              </a:rPr>
              <a:t>Your Gateway to Hassle-Free HealthCare!</a:t>
            </a:r>
          </a:p>
        </p:txBody>
      </p:sp>
      <p:sp>
        <p:nvSpPr>
          <p:cNvPr id="6" name="TextBox 6"/>
          <p:cNvSpPr txBox="1"/>
          <p:nvPr/>
        </p:nvSpPr>
        <p:spPr>
          <a:xfrm>
            <a:off x="7055108" y="1313455"/>
            <a:ext cx="4176780" cy="419156"/>
          </a:xfrm>
          <a:prstGeom prst="rect">
            <a:avLst/>
          </a:prstGeom>
        </p:spPr>
        <p:txBody>
          <a:bodyPr lIns="0" tIns="0" rIns="0" bIns="0" rtlCol="0" anchor="t">
            <a:spAutoFit/>
          </a:bodyPr>
          <a:lstStyle/>
          <a:p>
            <a:pPr algn="ctr">
              <a:lnSpc>
                <a:spcPts val="3598"/>
              </a:lnSpc>
            </a:pPr>
            <a:r>
              <a:rPr lang="en-US" sz="2248">
                <a:solidFill>
                  <a:srgbClr val="1279FA"/>
                </a:solidFill>
                <a:latin typeface="Raleway"/>
              </a:rPr>
              <a:t>Our Features</a:t>
            </a:r>
          </a:p>
        </p:txBody>
      </p:sp>
      <p:sp>
        <p:nvSpPr>
          <p:cNvPr id="7" name="TextBox 7"/>
          <p:cNvSpPr txBox="1"/>
          <p:nvPr/>
        </p:nvSpPr>
        <p:spPr>
          <a:xfrm>
            <a:off x="1752098" y="3091068"/>
            <a:ext cx="14782799" cy="820738"/>
          </a:xfrm>
          <a:prstGeom prst="rect">
            <a:avLst/>
          </a:prstGeom>
        </p:spPr>
        <p:txBody>
          <a:bodyPr wrap="square" lIns="0" tIns="0" rIns="0" bIns="0" rtlCol="0" anchor="t">
            <a:spAutoFit/>
          </a:bodyPr>
          <a:lstStyle/>
          <a:p>
            <a:pPr algn="ctr">
              <a:lnSpc>
                <a:spcPts val="3183"/>
              </a:lnSpc>
            </a:pPr>
            <a:r>
              <a:rPr lang="en-US" sz="2448" dirty="0">
                <a:solidFill>
                  <a:srgbClr val="000000">
                    <a:alpha val="54902"/>
                  </a:srgbClr>
                </a:solidFill>
                <a:latin typeface="Poppins"/>
              </a:rPr>
              <a:t>Experience the Future of Healthcare with </a:t>
            </a:r>
            <a:r>
              <a:rPr lang="en-US" sz="2448" dirty="0" err="1" smtClean="0">
                <a:solidFill>
                  <a:srgbClr val="000000">
                    <a:alpha val="54902"/>
                  </a:srgbClr>
                </a:solidFill>
                <a:latin typeface="Poppins Bold"/>
              </a:rPr>
              <a:t>SpeedyDoc</a:t>
            </a:r>
            <a:r>
              <a:rPr lang="en-US" sz="2448" dirty="0" smtClean="0">
                <a:solidFill>
                  <a:srgbClr val="000000">
                    <a:alpha val="54902"/>
                  </a:srgbClr>
                </a:solidFill>
                <a:latin typeface="Poppins"/>
              </a:rPr>
              <a:t>! </a:t>
            </a:r>
            <a:r>
              <a:rPr lang="en-US" sz="2448" dirty="0">
                <a:solidFill>
                  <a:srgbClr val="000000">
                    <a:alpha val="54902"/>
                  </a:srgbClr>
                </a:solidFill>
                <a:latin typeface="Poppins"/>
              </a:rPr>
              <a:t>Instant </a:t>
            </a:r>
            <a:r>
              <a:rPr lang="en-US" sz="2448" dirty="0" smtClean="0">
                <a:solidFill>
                  <a:srgbClr val="000000">
                    <a:alpha val="54902"/>
                  </a:srgbClr>
                </a:solidFill>
                <a:latin typeface="Poppins"/>
              </a:rPr>
              <a:t>help and Appointment, Effortless </a:t>
            </a:r>
            <a:r>
              <a:rPr lang="en-US" sz="2448" dirty="0">
                <a:solidFill>
                  <a:srgbClr val="000000">
                    <a:alpha val="54902"/>
                  </a:srgbClr>
                </a:solidFill>
                <a:latin typeface="Poppins"/>
              </a:rPr>
              <a:t>Solutions. Your Health, Our Priority. </a:t>
            </a:r>
            <a:r>
              <a:rPr lang="en-US" sz="2448" dirty="0">
                <a:solidFill>
                  <a:srgbClr val="000000">
                    <a:alpha val="54902"/>
                  </a:srgbClr>
                </a:solidFill>
                <a:latin typeface="Poppins"/>
              </a:rPr>
              <a:t> </a:t>
            </a:r>
            <a:r>
              <a:rPr lang="en-US" sz="2448" dirty="0" smtClean="0">
                <a:solidFill>
                  <a:srgbClr val="000000">
                    <a:alpha val="54902"/>
                  </a:srgbClr>
                </a:solidFill>
                <a:latin typeface="Poppins"/>
              </a:rPr>
              <a:t>Experience </a:t>
            </a:r>
            <a:r>
              <a:rPr lang="en-US" sz="2448" dirty="0">
                <a:solidFill>
                  <a:srgbClr val="000000">
                    <a:alpha val="54902"/>
                  </a:srgbClr>
                </a:solidFill>
                <a:latin typeface="Poppins"/>
              </a:rPr>
              <a:t>the future of </a:t>
            </a:r>
            <a:r>
              <a:rPr lang="en-US" sz="2448" dirty="0" smtClean="0">
                <a:solidFill>
                  <a:srgbClr val="000000">
                    <a:alpha val="54902"/>
                  </a:srgbClr>
                </a:solidFill>
                <a:latin typeface="Poppins"/>
              </a:rPr>
              <a:t>healthcare. Today</a:t>
            </a:r>
            <a:r>
              <a:rPr lang="en-US" sz="2448" dirty="0">
                <a:solidFill>
                  <a:srgbClr val="000000">
                    <a:alpha val="54902"/>
                  </a:srgbClr>
                </a:solidFill>
                <a:latin typeface="Poppins"/>
              </a:rPr>
              <a:t>!</a:t>
            </a:r>
          </a:p>
        </p:txBody>
      </p:sp>
      <p:grpSp>
        <p:nvGrpSpPr>
          <p:cNvPr id="8" name="Group 8"/>
          <p:cNvGrpSpPr/>
          <p:nvPr/>
        </p:nvGrpSpPr>
        <p:grpSpPr>
          <a:xfrm>
            <a:off x="1650670" y="4599545"/>
            <a:ext cx="8548955" cy="4619986"/>
            <a:chOff x="0" y="-70963"/>
            <a:chExt cx="11398607" cy="6159983"/>
          </a:xfrm>
        </p:grpSpPr>
        <p:grpSp>
          <p:nvGrpSpPr>
            <p:cNvPr id="9" name="Group 9"/>
            <p:cNvGrpSpPr/>
            <p:nvPr/>
          </p:nvGrpSpPr>
          <p:grpSpPr>
            <a:xfrm>
              <a:off x="0" y="0"/>
              <a:ext cx="484121" cy="484121"/>
              <a:chOff x="0" y="0"/>
              <a:chExt cx="6350000" cy="6350000"/>
            </a:xfrm>
          </p:grpSpPr>
          <p:sp>
            <p:nvSpPr>
              <p:cNvPr id="10" name="Freeform 10"/>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1279FA"/>
              </a:solidFill>
            </p:spPr>
          </p:sp>
        </p:grpSp>
        <p:sp>
          <p:nvSpPr>
            <p:cNvPr id="11" name="Freeform 11"/>
            <p:cNvSpPr/>
            <p:nvPr/>
          </p:nvSpPr>
          <p:spPr>
            <a:xfrm>
              <a:off x="106170" y="137301"/>
              <a:ext cx="271781" cy="209519"/>
            </a:xfrm>
            <a:custGeom>
              <a:avLst/>
              <a:gdLst/>
              <a:ahLst/>
              <a:cxnLst/>
              <a:rect l="l" t="t" r="r" b="b"/>
              <a:pathLst>
                <a:path w="271781" h="209519">
                  <a:moveTo>
                    <a:pt x="0" y="0"/>
                  </a:moveTo>
                  <a:lnTo>
                    <a:pt x="271781" y="0"/>
                  </a:lnTo>
                  <a:lnTo>
                    <a:pt x="271781" y="209519"/>
                  </a:lnTo>
                  <a:lnTo>
                    <a:pt x="0" y="209519"/>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grpSp>
          <p:nvGrpSpPr>
            <p:cNvPr id="12" name="Group 12"/>
            <p:cNvGrpSpPr/>
            <p:nvPr/>
          </p:nvGrpSpPr>
          <p:grpSpPr>
            <a:xfrm>
              <a:off x="0" y="973078"/>
              <a:ext cx="484121" cy="484121"/>
              <a:chOff x="0" y="0"/>
              <a:chExt cx="6350000" cy="6350000"/>
            </a:xfrm>
          </p:grpSpPr>
          <p:sp>
            <p:nvSpPr>
              <p:cNvPr id="13" name="Freeform 13"/>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1279FA"/>
              </a:solidFill>
            </p:spPr>
          </p:sp>
        </p:grpSp>
        <p:sp>
          <p:nvSpPr>
            <p:cNvPr id="14" name="Freeform 14"/>
            <p:cNvSpPr/>
            <p:nvPr/>
          </p:nvSpPr>
          <p:spPr>
            <a:xfrm>
              <a:off x="106170" y="1110379"/>
              <a:ext cx="271781" cy="209519"/>
            </a:xfrm>
            <a:custGeom>
              <a:avLst/>
              <a:gdLst/>
              <a:ahLst/>
              <a:cxnLst/>
              <a:rect l="l" t="t" r="r" b="b"/>
              <a:pathLst>
                <a:path w="271781" h="209519">
                  <a:moveTo>
                    <a:pt x="0" y="0"/>
                  </a:moveTo>
                  <a:lnTo>
                    <a:pt x="271781" y="0"/>
                  </a:lnTo>
                  <a:lnTo>
                    <a:pt x="271781" y="209519"/>
                  </a:lnTo>
                  <a:lnTo>
                    <a:pt x="0" y="209519"/>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grpSp>
          <p:nvGrpSpPr>
            <p:cNvPr id="15" name="Group 15"/>
            <p:cNvGrpSpPr/>
            <p:nvPr/>
          </p:nvGrpSpPr>
          <p:grpSpPr>
            <a:xfrm>
              <a:off x="0" y="1946156"/>
              <a:ext cx="484121" cy="484121"/>
              <a:chOff x="0" y="0"/>
              <a:chExt cx="6350000" cy="6350000"/>
            </a:xfrm>
          </p:grpSpPr>
          <p:sp>
            <p:nvSpPr>
              <p:cNvPr id="16" name="Freeform 16"/>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1279FA"/>
              </a:solidFill>
            </p:spPr>
          </p:sp>
        </p:grpSp>
        <p:sp>
          <p:nvSpPr>
            <p:cNvPr id="17" name="Freeform 17"/>
            <p:cNvSpPr/>
            <p:nvPr/>
          </p:nvSpPr>
          <p:spPr>
            <a:xfrm>
              <a:off x="106170" y="2083457"/>
              <a:ext cx="271781" cy="209519"/>
            </a:xfrm>
            <a:custGeom>
              <a:avLst/>
              <a:gdLst/>
              <a:ahLst/>
              <a:cxnLst/>
              <a:rect l="l" t="t" r="r" b="b"/>
              <a:pathLst>
                <a:path w="271781" h="209519">
                  <a:moveTo>
                    <a:pt x="0" y="0"/>
                  </a:moveTo>
                  <a:lnTo>
                    <a:pt x="271781" y="0"/>
                  </a:lnTo>
                  <a:lnTo>
                    <a:pt x="271781" y="209519"/>
                  </a:lnTo>
                  <a:lnTo>
                    <a:pt x="0" y="209519"/>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grpSp>
          <p:nvGrpSpPr>
            <p:cNvPr id="18" name="Group 18"/>
            <p:cNvGrpSpPr/>
            <p:nvPr/>
          </p:nvGrpSpPr>
          <p:grpSpPr>
            <a:xfrm>
              <a:off x="0" y="2919234"/>
              <a:ext cx="484121" cy="484121"/>
              <a:chOff x="0" y="0"/>
              <a:chExt cx="6350000" cy="6350000"/>
            </a:xfrm>
          </p:grpSpPr>
          <p:sp>
            <p:nvSpPr>
              <p:cNvPr id="19" name="Freeform 19"/>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1279FA"/>
              </a:solidFill>
            </p:spPr>
          </p:sp>
        </p:grpSp>
        <p:sp>
          <p:nvSpPr>
            <p:cNvPr id="20" name="Freeform 20"/>
            <p:cNvSpPr/>
            <p:nvPr/>
          </p:nvSpPr>
          <p:spPr>
            <a:xfrm>
              <a:off x="106170" y="3056535"/>
              <a:ext cx="271781" cy="209519"/>
            </a:xfrm>
            <a:custGeom>
              <a:avLst/>
              <a:gdLst/>
              <a:ahLst/>
              <a:cxnLst/>
              <a:rect l="l" t="t" r="r" b="b"/>
              <a:pathLst>
                <a:path w="271781" h="209519">
                  <a:moveTo>
                    <a:pt x="0" y="0"/>
                  </a:moveTo>
                  <a:lnTo>
                    <a:pt x="271781" y="0"/>
                  </a:lnTo>
                  <a:lnTo>
                    <a:pt x="271781" y="209519"/>
                  </a:lnTo>
                  <a:lnTo>
                    <a:pt x="0" y="209519"/>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grpSp>
          <p:nvGrpSpPr>
            <p:cNvPr id="21" name="Group 21"/>
            <p:cNvGrpSpPr/>
            <p:nvPr/>
          </p:nvGrpSpPr>
          <p:grpSpPr>
            <a:xfrm>
              <a:off x="0" y="3949455"/>
              <a:ext cx="484121" cy="484121"/>
              <a:chOff x="0" y="0"/>
              <a:chExt cx="6350000" cy="6350000"/>
            </a:xfrm>
          </p:grpSpPr>
          <p:sp>
            <p:nvSpPr>
              <p:cNvPr id="22" name="Freeform 22"/>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1279FA"/>
              </a:solidFill>
            </p:spPr>
          </p:sp>
        </p:grpSp>
        <p:sp>
          <p:nvSpPr>
            <p:cNvPr id="23" name="Freeform 23"/>
            <p:cNvSpPr/>
            <p:nvPr/>
          </p:nvSpPr>
          <p:spPr>
            <a:xfrm>
              <a:off x="106170" y="4086756"/>
              <a:ext cx="271781" cy="209519"/>
            </a:xfrm>
            <a:custGeom>
              <a:avLst/>
              <a:gdLst/>
              <a:ahLst/>
              <a:cxnLst/>
              <a:rect l="l" t="t" r="r" b="b"/>
              <a:pathLst>
                <a:path w="271781" h="209519">
                  <a:moveTo>
                    <a:pt x="0" y="0"/>
                  </a:moveTo>
                  <a:lnTo>
                    <a:pt x="271781" y="0"/>
                  </a:lnTo>
                  <a:lnTo>
                    <a:pt x="271781" y="209519"/>
                  </a:lnTo>
                  <a:lnTo>
                    <a:pt x="0" y="209519"/>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grpSp>
          <p:nvGrpSpPr>
            <p:cNvPr id="24" name="Group 24"/>
            <p:cNvGrpSpPr/>
            <p:nvPr/>
          </p:nvGrpSpPr>
          <p:grpSpPr>
            <a:xfrm>
              <a:off x="0" y="4928876"/>
              <a:ext cx="484121" cy="484121"/>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1279FA"/>
              </a:solidFill>
            </p:spPr>
          </p:sp>
        </p:grpSp>
        <p:sp>
          <p:nvSpPr>
            <p:cNvPr id="26" name="Freeform 26"/>
            <p:cNvSpPr/>
            <p:nvPr/>
          </p:nvSpPr>
          <p:spPr>
            <a:xfrm>
              <a:off x="106170" y="5066177"/>
              <a:ext cx="271781" cy="209519"/>
            </a:xfrm>
            <a:custGeom>
              <a:avLst/>
              <a:gdLst/>
              <a:ahLst/>
              <a:cxnLst/>
              <a:rect l="l" t="t" r="r" b="b"/>
              <a:pathLst>
                <a:path w="271781" h="209519">
                  <a:moveTo>
                    <a:pt x="0" y="0"/>
                  </a:moveTo>
                  <a:lnTo>
                    <a:pt x="271781" y="0"/>
                  </a:lnTo>
                  <a:lnTo>
                    <a:pt x="271781" y="209518"/>
                  </a:lnTo>
                  <a:lnTo>
                    <a:pt x="0" y="209518"/>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sp>
          <p:nvSpPr>
            <p:cNvPr id="27" name="TextBox 27"/>
            <p:cNvSpPr txBox="1"/>
            <p:nvPr/>
          </p:nvSpPr>
          <p:spPr>
            <a:xfrm>
              <a:off x="844362" y="-70963"/>
              <a:ext cx="7634463" cy="540322"/>
            </a:xfrm>
            <a:prstGeom prst="rect">
              <a:avLst/>
            </a:prstGeom>
          </p:spPr>
          <p:txBody>
            <a:bodyPr lIns="0" tIns="0" rIns="0" bIns="0" rtlCol="0" anchor="t">
              <a:spAutoFit/>
            </a:bodyPr>
            <a:lstStyle/>
            <a:p>
              <a:pPr>
                <a:lnSpc>
                  <a:spcPts val="3598"/>
                </a:lnSpc>
              </a:pPr>
              <a:r>
                <a:rPr lang="en-US" sz="2248" dirty="0">
                  <a:solidFill>
                    <a:srgbClr val="100A3A"/>
                  </a:solidFill>
                  <a:latin typeface="Raleway"/>
                </a:rPr>
                <a:t>AI-Powered Health Consultation.</a:t>
              </a:r>
            </a:p>
          </p:txBody>
        </p:sp>
        <p:sp>
          <p:nvSpPr>
            <p:cNvPr id="28" name="TextBox 28"/>
            <p:cNvSpPr txBox="1"/>
            <p:nvPr/>
          </p:nvSpPr>
          <p:spPr>
            <a:xfrm>
              <a:off x="844362" y="902115"/>
              <a:ext cx="7634463" cy="540322"/>
            </a:xfrm>
            <a:prstGeom prst="rect">
              <a:avLst/>
            </a:prstGeom>
          </p:spPr>
          <p:txBody>
            <a:bodyPr lIns="0" tIns="0" rIns="0" bIns="0" rtlCol="0" anchor="t">
              <a:spAutoFit/>
            </a:bodyPr>
            <a:lstStyle/>
            <a:p>
              <a:pPr>
                <a:lnSpc>
                  <a:spcPts val="3598"/>
                </a:lnSpc>
              </a:pPr>
              <a:r>
                <a:rPr lang="en-US" sz="2248">
                  <a:solidFill>
                    <a:srgbClr val="100A3A"/>
                  </a:solidFill>
                  <a:latin typeface="Raleway"/>
                </a:rPr>
                <a:t>Direct Doctor Connection.</a:t>
              </a:r>
            </a:p>
          </p:txBody>
        </p:sp>
        <p:sp>
          <p:nvSpPr>
            <p:cNvPr id="29" name="TextBox 29"/>
            <p:cNvSpPr txBox="1"/>
            <p:nvPr/>
          </p:nvSpPr>
          <p:spPr>
            <a:xfrm>
              <a:off x="844361" y="1897372"/>
              <a:ext cx="10554246" cy="615553"/>
            </a:xfrm>
            <a:prstGeom prst="rect">
              <a:avLst/>
            </a:prstGeom>
          </p:spPr>
          <p:txBody>
            <a:bodyPr lIns="0" tIns="0" rIns="0" bIns="0" rtlCol="0" anchor="t">
              <a:spAutoFit/>
            </a:bodyPr>
            <a:lstStyle/>
            <a:p>
              <a:pPr>
                <a:lnSpc>
                  <a:spcPts val="3598"/>
                </a:lnSpc>
              </a:pPr>
              <a:r>
                <a:rPr lang="en-US" sz="2248" dirty="0">
                  <a:solidFill>
                    <a:srgbClr val="100A3A"/>
                  </a:solidFill>
                  <a:latin typeface="Raleway"/>
                </a:rPr>
                <a:t>Global Doctor Network </a:t>
              </a:r>
              <a:r>
                <a:rPr lang="en-US" sz="2248" dirty="0" smtClean="0">
                  <a:solidFill>
                    <a:srgbClr val="100A3A"/>
                  </a:solidFill>
                  <a:latin typeface="Raleway"/>
                </a:rPr>
                <a:t>(Canadian-Asian </a:t>
              </a:r>
              <a:r>
                <a:rPr lang="en-US" sz="2248" dirty="0">
                  <a:solidFill>
                    <a:srgbClr val="100A3A"/>
                  </a:solidFill>
                  <a:latin typeface="Raleway"/>
                </a:rPr>
                <a:t>Doctor Pair)</a:t>
              </a:r>
            </a:p>
          </p:txBody>
        </p:sp>
        <p:sp>
          <p:nvSpPr>
            <p:cNvPr id="30" name="TextBox 30"/>
            <p:cNvSpPr txBox="1"/>
            <p:nvPr/>
          </p:nvSpPr>
          <p:spPr>
            <a:xfrm>
              <a:off x="844361" y="2848271"/>
              <a:ext cx="8604995" cy="553571"/>
            </a:xfrm>
            <a:prstGeom prst="rect">
              <a:avLst/>
            </a:prstGeom>
          </p:spPr>
          <p:txBody>
            <a:bodyPr lIns="0" tIns="0" rIns="0" bIns="0" rtlCol="0" anchor="t">
              <a:spAutoFit/>
            </a:bodyPr>
            <a:lstStyle/>
            <a:p>
              <a:pPr>
                <a:lnSpc>
                  <a:spcPts val="3598"/>
                </a:lnSpc>
              </a:pPr>
              <a:r>
                <a:rPr lang="en-US" sz="2248" dirty="0">
                  <a:solidFill>
                    <a:srgbClr val="100A3A"/>
                  </a:solidFill>
                  <a:latin typeface="Raleway"/>
                </a:rPr>
                <a:t>General Advice and over the </a:t>
              </a:r>
              <a:r>
                <a:rPr lang="en-US" sz="2248" dirty="0" smtClean="0">
                  <a:solidFill>
                    <a:srgbClr val="100A3A"/>
                  </a:solidFill>
                  <a:latin typeface="Raleway"/>
                </a:rPr>
                <a:t>counter </a:t>
              </a:r>
              <a:r>
                <a:rPr lang="en-US" sz="2248" dirty="0">
                  <a:solidFill>
                    <a:srgbClr val="100A3A"/>
                  </a:solidFill>
                  <a:latin typeface="Raleway"/>
                </a:rPr>
                <a:t>support</a:t>
              </a:r>
            </a:p>
          </p:txBody>
        </p:sp>
        <p:sp>
          <p:nvSpPr>
            <p:cNvPr id="31" name="TextBox 31"/>
            <p:cNvSpPr txBox="1"/>
            <p:nvPr/>
          </p:nvSpPr>
          <p:spPr>
            <a:xfrm>
              <a:off x="844362" y="3878492"/>
              <a:ext cx="5869927" cy="540322"/>
            </a:xfrm>
            <a:prstGeom prst="rect">
              <a:avLst/>
            </a:prstGeom>
          </p:spPr>
          <p:txBody>
            <a:bodyPr lIns="0" tIns="0" rIns="0" bIns="0" rtlCol="0" anchor="t">
              <a:spAutoFit/>
            </a:bodyPr>
            <a:lstStyle/>
            <a:p>
              <a:pPr>
                <a:lnSpc>
                  <a:spcPts val="3598"/>
                </a:lnSpc>
              </a:pPr>
              <a:r>
                <a:rPr lang="en-US" sz="2248" dirty="0">
                  <a:solidFill>
                    <a:srgbClr val="100A3A"/>
                  </a:solidFill>
                  <a:latin typeface="Raleway"/>
                </a:rPr>
                <a:t>Local Prescription Validation.</a:t>
              </a:r>
            </a:p>
          </p:txBody>
        </p:sp>
        <p:sp>
          <p:nvSpPr>
            <p:cNvPr id="32" name="TextBox 32"/>
            <p:cNvSpPr txBox="1"/>
            <p:nvPr/>
          </p:nvSpPr>
          <p:spPr>
            <a:xfrm>
              <a:off x="844361" y="4857913"/>
              <a:ext cx="6854506" cy="1231107"/>
            </a:xfrm>
            <a:prstGeom prst="rect">
              <a:avLst/>
            </a:prstGeom>
          </p:spPr>
          <p:txBody>
            <a:bodyPr lIns="0" tIns="0" rIns="0" bIns="0" rtlCol="0" anchor="t">
              <a:spAutoFit/>
            </a:bodyPr>
            <a:lstStyle/>
            <a:p>
              <a:pPr>
                <a:lnSpc>
                  <a:spcPts val="3598"/>
                </a:lnSpc>
              </a:pPr>
              <a:r>
                <a:rPr lang="en-US" sz="2248" dirty="0">
                  <a:solidFill>
                    <a:srgbClr val="100A3A"/>
                  </a:solidFill>
                  <a:latin typeface="Raleway"/>
                </a:rPr>
                <a:t>Integration with Google Med </a:t>
              </a:r>
              <a:r>
                <a:rPr lang="en-US" sz="2248" dirty="0" smtClean="0">
                  <a:solidFill>
                    <a:srgbClr val="100A3A"/>
                  </a:solidFill>
                  <a:latin typeface="Raleway"/>
                </a:rPr>
                <a:t>PaLM-2</a:t>
              </a:r>
            </a:p>
            <a:p>
              <a:pPr>
                <a:lnSpc>
                  <a:spcPts val="3598"/>
                </a:lnSpc>
              </a:pPr>
              <a:r>
                <a:rPr lang="en-CA" dirty="0"/>
                <a:t> </a:t>
              </a:r>
              <a:endParaRPr lang="en-US" sz="2248" dirty="0">
                <a:solidFill>
                  <a:srgbClr val="100A3A"/>
                </a:solidFill>
                <a:latin typeface="Raleway"/>
              </a:endParaRPr>
            </a:p>
          </p:txBody>
        </p:sp>
      </p:grpSp>
      <p:sp>
        <p:nvSpPr>
          <p:cNvPr id="33" name="Freeform 25"/>
          <p:cNvSpPr/>
          <p:nvPr/>
        </p:nvSpPr>
        <p:spPr>
          <a:xfrm>
            <a:off x="1650670" y="9019789"/>
            <a:ext cx="363091" cy="363091"/>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1279FA"/>
          </a:solidFill>
        </p:spPr>
      </p:sp>
      <p:sp>
        <p:nvSpPr>
          <p:cNvPr id="34" name="Freeform 26"/>
          <p:cNvSpPr/>
          <p:nvPr/>
        </p:nvSpPr>
        <p:spPr>
          <a:xfrm>
            <a:off x="1730297" y="9123850"/>
            <a:ext cx="203836" cy="157139"/>
          </a:xfrm>
          <a:custGeom>
            <a:avLst/>
            <a:gdLst/>
            <a:ahLst/>
            <a:cxnLst/>
            <a:rect l="l" t="t" r="r" b="b"/>
            <a:pathLst>
              <a:path w="271781" h="209519">
                <a:moveTo>
                  <a:pt x="0" y="0"/>
                </a:moveTo>
                <a:lnTo>
                  <a:pt x="271781" y="0"/>
                </a:lnTo>
                <a:lnTo>
                  <a:pt x="271781" y="209518"/>
                </a:lnTo>
                <a:lnTo>
                  <a:pt x="0" y="209518"/>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sp>
        <p:nvSpPr>
          <p:cNvPr id="35" name="TextBox 34"/>
          <p:cNvSpPr txBox="1"/>
          <p:nvPr/>
        </p:nvSpPr>
        <p:spPr>
          <a:xfrm>
            <a:off x="2204313" y="8972438"/>
            <a:ext cx="2642070" cy="438262"/>
          </a:xfrm>
          <a:prstGeom prst="rect">
            <a:avLst/>
          </a:prstGeom>
          <a:noFill/>
        </p:spPr>
        <p:txBody>
          <a:bodyPr wrap="none" rtlCol="0">
            <a:spAutoFit/>
          </a:bodyPr>
          <a:lstStyle/>
          <a:p>
            <a:r>
              <a:rPr lang="en-CA" sz="2248" dirty="0">
                <a:solidFill>
                  <a:srgbClr val="100A3A"/>
                </a:solidFill>
                <a:latin typeface="Raleway"/>
              </a:rPr>
              <a:t>PIPEDA </a:t>
            </a:r>
            <a:r>
              <a:rPr lang="en-CA" sz="2248" dirty="0" smtClean="0">
                <a:solidFill>
                  <a:srgbClr val="100A3A"/>
                </a:solidFill>
                <a:latin typeface="Raleway"/>
              </a:rPr>
              <a:t>Compliant</a:t>
            </a:r>
            <a:endParaRPr lang="en-US" sz="2248" dirty="0">
              <a:solidFill>
                <a:srgbClr val="100A3A"/>
              </a:solidFill>
              <a:latin typeface="Raleway"/>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9FBFF"/>
        </a:solidFill>
        <a:effectLst/>
      </p:bgPr>
    </p:bg>
    <p:spTree>
      <p:nvGrpSpPr>
        <p:cNvPr id="1" name=""/>
        <p:cNvGrpSpPr/>
        <p:nvPr/>
      </p:nvGrpSpPr>
      <p:grpSpPr>
        <a:xfrm>
          <a:off x="0" y="0"/>
          <a:ext cx="0" cy="0"/>
          <a:chOff x="0" y="0"/>
          <a:chExt cx="0" cy="0"/>
        </a:xfrm>
      </p:grpSpPr>
      <p:grpSp>
        <p:nvGrpSpPr>
          <p:cNvPr id="2" name="Group 2"/>
          <p:cNvGrpSpPr/>
          <p:nvPr/>
        </p:nvGrpSpPr>
        <p:grpSpPr>
          <a:xfrm>
            <a:off x="1028198" y="3509268"/>
            <a:ext cx="15783095" cy="2715742"/>
            <a:chOff x="0" y="0"/>
            <a:chExt cx="5197825" cy="894372"/>
          </a:xfrm>
        </p:grpSpPr>
        <p:sp>
          <p:nvSpPr>
            <p:cNvPr id="3" name="Freeform 3"/>
            <p:cNvSpPr/>
            <p:nvPr/>
          </p:nvSpPr>
          <p:spPr>
            <a:xfrm>
              <a:off x="0" y="0"/>
              <a:ext cx="5197825" cy="894372"/>
            </a:xfrm>
            <a:custGeom>
              <a:avLst/>
              <a:gdLst/>
              <a:ahLst/>
              <a:cxnLst/>
              <a:rect l="l" t="t" r="r" b="b"/>
              <a:pathLst>
                <a:path w="5197825" h="894372">
                  <a:moveTo>
                    <a:pt x="0" y="0"/>
                  </a:moveTo>
                  <a:lnTo>
                    <a:pt x="5197825" y="0"/>
                  </a:lnTo>
                  <a:lnTo>
                    <a:pt x="5197825" y="894372"/>
                  </a:lnTo>
                  <a:lnTo>
                    <a:pt x="0" y="894372"/>
                  </a:lnTo>
                  <a:close/>
                </a:path>
              </a:pathLst>
            </a:custGeom>
            <a:solidFill>
              <a:srgbClr val="EAF1FE"/>
            </a:solidFill>
          </p:spPr>
        </p:sp>
      </p:grpSp>
      <p:sp>
        <p:nvSpPr>
          <p:cNvPr id="4" name="Freeform 4"/>
          <p:cNvSpPr/>
          <p:nvPr/>
        </p:nvSpPr>
        <p:spPr>
          <a:xfrm>
            <a:off x="9156994" y="-2311830"/>
            <a:ext cx="9207832" cy="7992555"/>
          </a:xfrm>
          <a:custGeom>
            <a:avLst/>
            <a:gdLst/>
            <a:ahLst/>
            <a:cxnLst/>
            <a:rect l="l" t="t" r="r" b="b"/>
            <a:pathLst>
              <a:path w="9207832" h="7992555">
                <a:moveTo>
                  <a:pt x="0" y="0"/>
                </a:moveTo>
                <a:lnTo>
                  <a:pt x="9207832" y="0"/>
                </a:lnTo>
                <a:lnTo>
                  <a:pt x="9207832" y="7992555"/>
                </a:lnTo>
                <a:lnTo>
                  <a:pt x="0" y="7992555"/>
                </a:lnTo>
                <a:lnTo>
                  <a:pt x="0" y="0"/>
                </a:lnTo>
                <a:close/>
              </a:path>
            </a:pathLst>
          </a:custGeom>
          <a:blipFill>
            <a:blip r:embed="rId2">
              <a:alphaModFix amt="51000"/>
            </a:blip>
            <a:stretch>
              <a:fillRect t="-5003" b="-10201"/>
            </a:stretch>
          </a:blipFill>
        </p:spPr>
      </p:sp>
      <p:grpSp>
        <p:nvGrpSpPr>
          <p:cNvPr id="5" name="Group 5"/>
          <p:cNvGrpSpPr/>
          <p:nvPr/>
        </p:nvGrpSpPr>
        <p:grpSpPr>
          <a:xfrm>
            <a:off x="1028198" y="6453610"/>
            <a:ext cx="15783095" cy="2013435"/>
            <a:chOff x="0" y="0"/>
            <a:chExt cx="5197825" cy="663082"/>
          </a:xfrm>
        </p:grpSpPr>
        <p:sp>
          <p:nvSpPr>
            <p:cNvPr id="6" name="Freeform 6"/>
            <p:cNvSpPr/>
            <p:nvPr/>
          </p:nvSpPr>
          <p:spPr>
            <a:xfrm>
              <a:off x="0" y="0"/>
              <a:ext cx="5197825" cy="663082"/>
            </a:xfrm>
            <a:custGeom>
              <a:avLst/>
              <a:gdLst/>
              <a:ahLst/>
              <a:cxnLst/>
              <a:rect l="l" t="t" r="r" b="b"/>
              <a:pathLst>
                <a:path w="5197825" h="663082">
                  <a:moveTo>
                    <a:pt x="0" y="0"/>
                  </a:moveTo>
                  <a:lnTo>
                    <a:pt x="5197825" y="0"/>
                  </a:lnTo>
                  <a:lnTo>
                    <a:pt x="5197825" y="663082"/>
                  </a:lnTo>
                  <a:lnTo>
                    <a:pt x="0" y="663082"/>
                  </a:lnTo>
                  <a:close/>
                </a:path>
              </a:pathLst>
            </a:custGeom>
            <a:solidFill>
              <a:srgbClr val="F6F6F4"/>
            </a:solidFill>
          </p:spPr>
        </p:sp>
      </p:grpSp>
      <p:sp>
        <p:nvSpPr>
          <p:cNvPr id="7" name="Freeform 7"/>
          <p:cNvSpPr/>
          <p:nvPr/>
        </p:nvSpPr>
        <p:spPr>
          <a:xfrm>
            <a:off x="11015519" y="248501"/>
            <a:ext cx="5217228" cy="3260767"/>
          </a:xfrm>
          <a:custGeom>
            <a:avLst/>
            <a:gdLst/>
            <a:ahLst/>
            <a:cxnLst/>
            <a:rect l="l" t="t" r="r" b="b"/>
            <a:pathLst>
              <a:path w="5217228" h="3260767">
                <a:moveTo>
                  <a:pt x="0" y="0"/>
                </a:moveTo>
                <a:lnTo>
                  <a:pt x="5217227" y="0"/>
                </a:lnTo>
                <a:lnTo>
                  <a:pt x="5217227" y="3260767"/>
                </a:lnTo>
                <a:lnTo>
                  <a:pt x="0" y="3260767"/>
                </a:lnTo>
                <a:lnTo>
                  <a:pt x="0" y="0"/>
                </a:lnTo>
                <a:close/>
              </a:path>
            </a:pathLst>
          </a:custGeom>
          <a:blipFill>
            <a:blip r:embed="rId3"/>
            <a:stretch>
              <a:fillRect/>
            </a:stretch>
          </a:blipFill>
        </p:spPr>
      </p:sp>
      <p:grpSp>
        <p:nvGrpSpPr>
          <p:cNvPr id="8" name="Group 8"/>
          <p:cNvGrpSpPr/>
          <p:nvPr/>
        </p:nvGrpSpPr>
        <p:grpSpPr>
          <a:xfrm>
            <a:off x="15654199" y="2157211"/>
            <a:ext cx="1157094" cy="1157094"/>
            <a:chOff x="0" y="0"/>
            <a:chExt cx="6350000" cy="6350000"/>
          </a:xfrm>
        </p:grpSpPr>
        <p:sp>
          <p:nvSpPr>
            <p:cNvPr id="9" name="Freeform 9"/>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AF1FE"/>
            </a:solidFill>
          </p:spPr>
        </p:sp>
      </p:grpSp>
      <p:sp>
        <p:nvSpPr>
          <p:cNvPr id="10" name="Freeform 10"/>
          <p:cNvSpPr/>
          <p:nvPr/>
        </p:nvSpPr>
        <p:spPr>
          <a:xfrm>
            <a:off x="15999398" y="2553164"/>
            <a:ext cx="466696" cy="365190"/>
          </a:xfrm>
          <a:custGeom>
            <a:avLst/>
            <a:gdLst/>
            <a:ahLst/>
            <a:cxnLst/>
            <a:rect l="l" t="t" r="r" b="b"/>
            <a:pathLst>
              <a:path w="466696" h="365190">
                <a:moveTo>
                  <a:pt x="0" y="0"/>
                </a:moveTo>
                <a:lnTo>
                  <a:pt x="466696" y="0"/>
                </a:lnTo>
                <a:lnTo>
                  <a:pt x="466696" y="365189"/>
                </a:lnTo>
                <a:lnTo>
                  <a:pt x="0" y="365189"/>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sp>
      <p:sp>
        <p:nvSpPr>
          <p:cNvPr id="11" name="TextBox 11"/>
          <p:cNvSpPr txBox="1"/>
          <p:nvPr/>
        </p:nvSpPr>
        <p:spPr>
          <a:xfrm>
            <a:off x="1614569" y="4015154"/>
            <a:ext cx="14618177" cy="1762181"/>
          </a:xfrm>
          <a:prstGeom prst="rect">
            <a:avLst/>
          </a:prstGeom>
        </p:spPr>
        <p:txBody>
          <a:bodyPr lIns="0" tIns="0" rIns="0" bIns="0" rtlCol="0" anchor="t">
            <a:spAutoFit/>
          </a:bodyPr>
          <a:lstStyle/>
          <a:p>
            <a:pPr>
              <a:lnSpc>
                <a:spcPts val="3598"/>
              </a:lnSpc>
            </a:pPr>
            <a:r>
              <a:rPr lang="en-US" sz="2248">
                <a:solidFill>
                  <a:srgbClr val="100A3A">
                    <a:alpha val="74902"/>
                  </a:srgbClr>
                </a:solidFill>
                <a:latin typeface="Raleway Bold"/>
              </a:rPr>
              <a:t>AI-Powered Health Consultation: SpeedyDoc employs an advanced Large Language Model (LLM) driven by Google Med-PaLM 2</a:t>
            </a:r>
            <a:r>
              <a:rPr lang="en-US" sz="2248">
                <a:solidFill>
                  <a:srgbClr val="100A3A">
                    <a:alpha val="74902"/>
                  </a:srgbClr>
                </a:solidFill>
                <a:latin typeface="Raleway"/>
              </a:rPr>
              <a:t>, ensuring a sophisticated understanding of patient symptoms and medical history. The intelligent conversational agent engages users in a natural dialogue, collecting comprehensive information for analysis.</a:t>
            </a:r>
          </a:p>
        </p:txBody>
      </p:sp>
      <p:sp>
        <p:nvSpPr>
          <p:cNvPr id="12" name="TextBox 12"/>
          <p:cNvSpPr txBox="1"/>
          <p:nvPr/>
        </p:nvSpPr>
        <p:spPr>
          <a:xfrm>
            <a:off x="1028198" y="1576000"/>
            <a:ext cx="10165853" cy="1728781"/>
          </a:xfrm>
          <a:prstGeom prst="rect">
            <a:avLst/>
          </a:prstGeom>
        </p:spPr>
        <p:txBody>
          <a:bodyPr lIns="0" tIns="0" rIns="0" bIns="0" rtlCol="0" anchor="t">
            <a:spAutoFit/>
          </a:bodyPr>
          <a:lstStyle/>
          <a:p>
            <a:pPr>
              <a:lnSpc>
                <a:spcPts val="6634"/>
              </a:lnSpc>
            </a:pPr>
            <a:r>
              <a:rPr lang="en-US" sz="5622">
                <a:solidFill>
                  <a:srgbClr val="100A3A"/>
                </a:solidFill>
                <a:latin typeface="Poppins"/>
              </a:rPr>
              <a:t>Revolutionizing Healthcare Delivery</a:t>
            </a:r>
          </a:p>
        </p:txBody>
      </p:sp>
      <p:sp>
        <p:nvSpPr>
          <p:cNvPr id="13" name="TextBox 13"/>
          <p:cNvSpPr txBox="1"/>
          <p:nvPr/>
        </p:nvSpPr>
        <p:spPr>
          <a:xfrm>
            <a:off x="1028198" y="944983"/>
            <a:ext cx="4176780" cy="426673"/>
          </a:xfrm>
          <a:prstGeom prst="rect">
            <a:avLst/>
          </a:prstGeom>
        </p:spPr>
        <p:txBody>
          <a:bodyPr lIns="0" tIns="0" rIns="0" bIns="0" rtlCol="0" anchor="t">
            <a:spAutoFit/>
          </a:bodyPr>
          <a:lstStyle/>
          <a:p>
            <a:pPr>
              <a:lnSpc>
                <a:spcPts val="3598"/>
              </a:lnSpc>
            </a:pPr>
            <a:r>
              <a:rPr lang="en-US" sz="2248">
                <a:solidFill>
                  <a:srgbClr val="1279FA"/>
                </a:solidFill>
                <a:latin typeface="Raleway"/>
              </a:rPr>
              <a:t>SpeedyDoc</a:t>
            </a:r>
          </a:p>
        </p:txBody>
      </p:sp>
      <p:sp>
        <p:nvSpPr>
          <p:cNvPr id="14" name="TextBox 14"/>
          <p:cNvSpPr txBox="1"/>
          <p:nvPr/>
        </p:nvSpPr>
        <p:spPr>
          <a:xfrm>
            <a:off x="1614569" y="6760212"/>
            <a:ext cx="14618177" cy="1314506"/>
          </a:xfrm>
          <a:prstGeom prst="rect">
            <a:avLst/>
          </a:prstGeom>
        </p:spPr>
        <p:txBody>
          <a:bodyPr lIns="0" tIns="0" rIns="0" bIns="0" rtlCol="0" anchor="t">
            <a:spAutoFit/>
          </a:bodyPr>
          <a:lstStyle/>
          <a:p>
            <a:pPr>
              <a:lnSpc>
                <a:spcPts val="3598"/>
              </a:lnSpc>
            </a:pPr>
            <a:r>
              <a:rPr lang="en-US" sz="2248">
                <a:solidFill>
                  <a:srgbClr val="100A3A">
                    <a:alpha val="74902"/>
                  </a:srgbClr>
                </a:solidFill>
                <a:latin typeface="Raleway Bold"/>
              </a:rPr>
              <a:t>Certified Local Physician Validation:</a:t>
            </a:r>
            <a:r>
              <a:rPr lang="en-US" sz="2248">
                <a:solidFill>
                  <a:srgbClr val="100A3A">
                    <a:alpha val="74902"/>
                  </a:srgbClr>
                </a:solidFill>
                <a:latin typeface="Raleway"/>
              </a:rPr>
              <a:t> AI-generated preliminary diagnoses and proposed treatment plans undergo rigorous validation by certified local physicians. This dual-check system ensures accuracy and reliability, instilling confidence in the medical advice provided.</a:t>
            </a:r>
          </a:p>
        </p:txBody>
      </p:sp>
      <p:grpSp>
        <p:nvGrpSpPr>
          <p:cNvPr id="15" name="Group 15"/>
          <p:cNvGrpSpPr/>
          <p:nvPr/>
        </p:nvGrpSpPr>
        <p:grpSpPr>
          <a:xfrm>
            <a:off x="1028198" y="8695645"/>
            <a:ext cx="15783095" cy="1169214"/>
            <a:chOff x="0" y="0"/>
            <a:chExt cx="5197825" cy="385056"/>
          </a:xfrm>
        </p:grpSpPr>
        <p:sp>
          <p:nvSpPr>
            <p:cNvPr id="16" name="Freeform 16"/>
            <p:cNvSpPr/>
            <p:nvPr/>
          </p:nvSpPr>
          <p:spPr>
            <a:xfrm>
              <a:off x="0" y="0"/>
              <a:ext cx="5197825" cy="385056"/>
            </a:xfrm>
            <a:custGeom>
              <a:avLst/>
              <a:gdLst/>
              <a:ahLst/>
              <a:cxnLst/>
              <a:rect l="l" t="t" r="r" b="b"/>
              <a:pathLst>
                <a:path w="5197825" h="385056">
                  <a:moveTo>
                    <a:pt x="0" y="0"/>
                  </a:moveTo>
                  <a:lnTo>
                    <a:pt x="5197825" y="0"/>
                  </a:lnTo>
                  <a:lnTo>
                    <a:pt x="5197825" y="385056"/>
                  </a:lnTo>
                  <a:lnTo>
                    <a:pt x="0" y="385056"/>
                  </a:lnTo>
                  <a:close/>
                </a:path>
              </a:pathLst>
            </a:custGeom>
            <a:solidFill>
              <a:srgbClr val="E0EEFF"/>
            </a:solidFill>
          </p:spPr>
        </p:sp>
      </p:grpSp>
      <p:sp>
        <p:nvSpPr>
          <p:cNvPr id="17" name="TextBox 17"/>
          <p:cNvSpPr txBox="1"/>
          <p:nvPr/>
        </p:nvSpPr>
        <p:spPr>
          <a:xfrm>
            <a:off x="1610657" y="8853505"/>
            <a:ext cx="14855437" cy="767771"/>
          </a:xfrm>
          <a:prstGeom prst="rect">
            <a:avLst/>
          </a:prstGeom>
        </p:spPr>
        <p:txBody>
          <a:bodyPr lIns="0" tIns="0" rIns="0" bIns="0" rtlCol="0" anchor="t">
            <a:spAutoFit/>
          </a:bodyPr>
          <a:lstStyle/>
          <a:p>
            <a:pPr>
              <a:lnSpc>
                <a:spcPts val="3118"/>
              </a:lnSpc>
            </a:pPr>
            <a:r>
              <a:rPr lang="en-US" sz="1948">
                <a:solidFill>
                  <a:srgbClr val="100A3A">
                    <a:alpha val="74902"/>
                  </a:srgbClr>
                </a:solidFill>
                <a:latin typeface="Raleway Bold"/>
              </a:rPr>
              <a:t>Innovative Mobile Solution: </a:t>
            </a:r>
            <a:r>
              <a:rPr lang="en-US" sz="1948">
                <a:solidFill>
                  <a:srgbClr val="100A3A">
                    <a:alpha val="74902"/>
                  </a:srgbClr>
                </a:solidFill>
                <a:latin typeface="Raleway"/>
              </a:rPr>
              <a:t>SpeedyDoc redefines healthcare access by offering an intuitive and user-friendly mobile platform. Patients can easily navigate the app, providing a seamless experience from symptom input to medical consultation.</a:t>
            </a: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9FBFF"/>
        </a:solidFill>
        <a:effectLst/>
      </p:bgPr>
    </p:bg>
    <p:spTree>
      <p:nvGrpSpPr>
        <p:cNvPr id="1" name=""/>
        <p:cNvGrpSpPr/>
        <p:nvPr/>
      </p:nvGrpSpPr>
      <p:grpSpPr>
        <a:xfrm>
          <a:off x="0" y="0"/>
          <a:ext cx="0" cy="0"/>
          <a:chOff x="0" y="0"/>
          <a:chExt cx="0" cy="0"/>
        </a:xfrm>
      </p:grpSpPr>
      <p:sp>
        <p:nvSpPr>
          <p:cNvPr id="2" name="Freeform 2"/>
          <p:cNvSpPr/>
          <p:nvPr/>
        </p:nvSpPr>
        <p:spPr>
          <a:xfrm>
            <a:off x="9347706" y="4551759"/>
            <a:ext cx="13431742" cy="9316300"/>
          </a:xfrm>
          <a:custGeom>
            <a:avLst/>
            <a:gdLst/>
            <a:ahLst/>
            <a:cxnLst/>
            <a:rect l="l" t="t" r="r" b="b"/>
            <a:pathLst>
              <a:path w="13431742" h="9316300">
                <a:moveTo>
                  <a:pt x="0" y="0"/>
                </a:moveTo>
                <a:lnTo>
                  <a:pt x="13431741" y="0"/>
                </a:lnTo>
                <a:lnTo>
                  <a:pt x="13431741" y="9316300"/>
                </a:lnTo>
                <a:lnTo>
                  <a:pt x="0" y="9316300"/>
                </a:lnTo>
                <a:lnTo>
                  <a:pt x="0" y="0"/>
                </a:lnTo>
                <a:close/>
              </a:path>
            </a:pathLst>
          </a:custGeom>
          <a:blipFill>
            <a:blip r:embed="rId2"/>
            <a:stretch>
              <a:fillRect t="-8130"/>
            </a:stretch>
          </a:blipFill>
        </p:spPr>
      </p:sp>
      <p:sp>
        <p:nvSpPr>
          <p:cNvPr id="3" name="TextBox 3"/>
          <p:cNvSpPr txBox="1"/>
          <p:nvPr/>
        </p:nvSpPr>
        <p:spPr>
          <a:xfrm>
            <a:off x="757817" y="1009650"/>
            <a:ext cx="10369559" cy="890581"/>
          </a:xfrm>
          <a:prstGeom prst="rect">
            <a:avLst/>
          </a:prstGeom>
        </p:spPr>
        <p:txBody>
          <a:bodyPr lIns="0" tIns="0" rIns="0" bIns="0" rtlCol="0" anchor="t">
            <a:spAutoFit/>
          </a:bodyPr>
          <a:lstStyle/>
          <a:p>
            <a:pPr>
              <a:lnSpc>
                <a:spcPts val="6634"/>
              </a:lnSpc>
            </a:pPr>
            <a:r>
              <a:rPr lang="en-US" sz="5622">
                <a:solidFill>
                  <a:srgbClr val="100A3A"/>
                </a:solidFill>
                <a:latin typeface="Poppins"/>
              </a:rPr>
              <a:t>Seamless Patient Experience</a:t>
            </a:r>
          </a:p>
        </p:txBody>
      </p:sp>
      <p:sp>
        <p:nvSpPr>
          <p:cNvPr id="4" name="TextBox 4"/>
          <p:cNvSpPr txBox="1"/>
          <p:nvPr/>
        </p:nvSpPr>
        <p:spPr>
          <a:xfrm>
            <a:off x="805442" y="2018434"/>
            <a:ext cx="7237584" cy="454844"/>
          </a:xfrm>
          <a:prstGeom prst="rect">
            <a:avLst/>
          </a:prstGeom>
        </p:spPr>
        <p:txBody>
          <a:bodyPr lIns="0" tIns="0" rIns="0" bIns="0" rtlCol="0" anchor="t">
            <a:spAutoFit/>
          </a:bodyPr>
          <a:lstStyle/>
          <a:p>
            <a:pPr>
              <a:lnSpc>
                <a:spcPts val="3330"/>
              </a:lnSpc>
            </a:pPr>
            <a:r>
              <a:rPr lang="en-US" sz="2822">
                <a:solidFill>
                  <a:srgbClr val="100A3A"/>
                </a:solidFill>
                <a:latin typeface="Poppins"/>
              </a:rPr>
              <a:t>User Interaction and Access to Doctors.</a:t>
            </a:r>
          </a:p>
        </p:txBody>
      </p:sp>
      <p:sp>
        <p:nvSpPr>
          <p:cNvPr id="5" name="TextBox 5"/>
          <p:cNvSpPr txBox="1"/>
          <p:nvPr/>
        </p:nvSpPr>
        <p:spPr>
          <a:xfrm>
            <a:off x="824492" y="2973474"/>
            <a:ext cx="16171871" cy="1578286"/>
          </a:xfrm>
          <a:prstGeom prst="rect">
            <a:avLst/>
          </a:prstGeom>
        </p:spPr>
        <p:txBody>
          <a:bodyPr lIns="0" tIns="0" rIns="0" bIns="0" rtlCol="0" anchor="t">
            <a:spAutoFit/>
          </a:bodyPr>
          <a:lstStyle/>
          <a:p>
            <a:pPr>
              <a:lnSpc>
                <a:spcPts val="3094"/>
              </a:lnSpc>
            </a:pPr>
            <a:r>
              <a:rPr lang="en-US" sz="2622" dirty="0">
                <a:solidFill>
                  <a:srgbClr val="100A3A"/>
                </a:solidFill>
                <a:latin typeface="Poppins Bold"/>
              </a:rPr>
              <a:t>Direct Doctor Connection:</a:t>
            </a:r>
            <a:r>
              <a:rPr lang="en-US" sz="2622" dirty="0">
                <a:solidFill>
                  <a:srgbClr val="100A3A"/>
                </a:solidFill>
                <a:latin typeface="Poppins"/>
              </a:rPr>
              <a:t> </a:t>
            </a:r>
            <a:r>
              <a:rPr lang="en-US" sz="2622" dirty="0" err="1">
                <a:solidFill>
                  <a:srgbClr val="100A3A"/>
                </a:solidFill>
                <a:latin typeface="Raleway" pitchFamily="2" charset="0"/>
              </a:rPr>
              <a:t>SpeedyDoc</a:t>
            </a:r>
            <a:r>
              <a:rPr lang="en-US" sz="2622" dirty="0">
                <a:solidFill>
                  <a:srgbClr val="100A3A"/>
                </a:solidFill>
                <a:latin typeface="Raleway" pitchFamily="2" charset="0"/>
              </a:rPr>
              <a:t> stands out with its rapid response system. If users are dissatisfied with the AI response, they have the option to connect directly with a doctor via call within minutes, bypassing the need for extended waiting times often associated with conventional appointments.</a:t>
            </a:r>
          </a:p>
        </p:txBody>
      </p:sp>
      <p:sp>
        <p:nvSpPr>
          <p:cNvPr id="6" name="TextBox 6"/>
          <p:cNvSpPr txBox="1"/>
          <p:nvPr/>
        </p:nvSpPr>
        <p:spPr>
          <a:xfrm>
            <a:off x="824492" y="5032064"/>
            <a:ext cx="9144023" cy="3180358"/>
          </a:xfrm>
          <a:prstGeom prst="rect">
            <a:avLst/>
          </a:prstGeom>
        </p:spPr>
        <p:txBody>
          <a:bodyPr lIns="0" tIns="0" rIns="0" bIns="0" rtlCol="0" anchor="t">
            <a:spAutoFit/>
          </a:bodyPr>
          <a:lstStyle/>
          <a:p>
            <a:pPr>
              <a:lnSpc>
                <a:spcPts val="3094"/>
              </a:lnSpc>
            </a:pPr>
            <a:r>
              <a:rPr lang="en-US" sz="2622" dirty="0">
                <a:solidFill>
                  <a:srgbClr val="100A3A"/>
                </a:solidFill>
                <a:latin typeface="Poppins Bold"/>
              </a:rPr>
              <a:t>Global Doctor Network:</a:t>
            </a:r>
            <a:r>
              <a:rPr lang="en-US" sz="2622" dirty="0">
                <a:solidFill>
                  <a:srgbClr val="100A3A"/>
                </a:solidFill>
                <a:latin typeface="Poppins"/>
              </a:rPr>
              <a:t> </a:t>
            </a:r>
            <a:r>
              <a:rPr lang="en-US" sz="2622" dirty="0" err="1">
                <a:solidFill>
                  <a:srgbClr val="100A3A"/>
                </a:solidFill>
                <a:latin typeface="Raleway" pitchFamily="2" charset="0"/>
              </a:rPr>
              <a:t>SpeedyDoc</a:t>
            </a:r>
            <a:r>
              <a:rPr lang="en-US" sz="2622" dirty="0">
                <a:solidFill>
                  <a:srgbClr val="100A3A"/>
                </a:solidFill>
                <a:latin typeface="Raleway" pitchFamily="2" charset="0"/>
              </a:rPr>
              <a:t> boasts a diverse network of registered doctors, including those in Asia. This network fosters cross-cultural medical understanding, allowing patients to benefit from a rich pool of knowledge and expertise. Asian doctors, although unable to provide prescriptions due to Canadian regulations, offer valuable general advice and proposed diagnoses, enhancing the overall consultation experience.</a:t>
            </a:r>
          </a:p>
        </p:txBody>
      </p:sp>
      <p:sp>
        <p:nvSpPr>
          <p:cNvPr id="7" name="TextBox 7"/>
          <p:cNvSpPr txBox="1"/>
          <p:nvPr/>
        </p:nvSpPr>
        <p:spPr>
          <a:xfrm>
            <a:off x="824492" y="515290"/>
            <a:ext cx="4176780" cy="426673"/>
          </a:xfrm>
          <a:prstGeom prst="rect">
            <a:avLst/>
          </a:prstGeom>
        </p:spPr>
        <p:txBody>
          <a:bodyPr lIns="0" tIns="0" rIns="0" bIns="0" rtlCol="0" anchor="t">
            <a:spAutoFit/>
          </a:bodyPr>
          <a:lstStyle/>
          <a:p>
            <a:pPr>
              <a:lnSpc>
                <a:spcPts val="3598"/>
              </a:lnSpc>
            </a:pPr>
            <a:r>
              <a:rPr lang="en-US" sz="2248">
                <a:solidFill>
                  <a:srgbClr val="1279FA"/>
                </a:solidFill>
                <a:latin typeface="Raleway"/>
              </a:rPr>
              <a:t>SpeedyDoc</a:t>
            </a: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154283" y="605616"/>
            <a:ext cx="8787699" cy="9681384"/>
          </a:xfrm>
          <a:custGeom>
            <a:avLst/>
            <a:gdLst/>
            <a:ahLst/>
            <a:cxnLst/>
            <a:rect l="l" t="t" r="r" b="b"/>
            <a:pathLst>
              <a:path w="8787699" h="9681384">
                <a:moveTo>
                  <a:pt x="0" y="0"/>
                </a:moveTo>
                <a:lnTo>
                  <a:pt x="8787699" y="0"/>
                </a:lnTo>
                <a:lnTo>
                  <a:pt x="8787699" y="9681384"/>
                </a:lnTo>
                <a:lnTo>
                  <a:pt x="0" y="9681384"/>
                </a:lnTo>
                <a:lnTo>
                  <a:pt x="0" y="0"/>
                </a:lnTo>
                <a:close/>
              </a:path>
            </a:pathLst>
          </a:custGeom>
          <a:blipFill>
            <a:blip r:embed="rId2"/>
            <a:stretch>
              <a:fillRect l="-10169"/>
            </a:stretch>
          </a:blipFill>
        </p:spPr>
      </p:sp>
      <p:grpSp>
        <p:nvGrpSpPr>
          <p:cNvPr id="3" name="Group 3"/>
          <p:cNvGrpSpPr/>
          <p:nvPr/>
        </p:nvGrpSpPr>
        <p:grpSpPr>
          <a:xfrm>
            <a:off x="1126968" y="5511899"/>
            <a:ext cx="7504687" cy="3936901"/>
            <a:chOff x="0" y="0"/>
            <a:chExt cx="3803598" cy="1995338"/>
          </a:xfrm>
        </p:grpSpPr>
        <p:sp>
          <p:nvSpPr>
            <p:cNvPr id="4" name="Freeform 4"/>
            <p:cNvSpPr/>
            <p:nvPr/>
          </p:nvSpPr>
          <p:spPr>
            <a:xfrm>
              <a:off x="0" y="0"/>
              <a:ext cx="3803598" cy="1995338"/>
            </a:xfrm>
            <a:custGeom>
              <a:avLst/>
              <a:gdLst/>
              <a:ahLst/>
              <a:cxnLst/>
              <a:rect l="l" t="t" r="r" b="b"/>
              <a:pathLst>
                <a:path w="3803598" h="1995338">
                  <a:moveTo>
                    <a:pt x="3679138" y="1995338"/>
                  </a:moveTo>
                  <a:lnTo>
                    <a:pt x="124460" y="1995338"/>
                  </a:lnTo>
                  <a:cubicBezTo>
                    <a:pt x="55880" y="1995338"/>
                    <a:pt x="0" y="1939458"/>
                    <a:pt x="0" y="1870878"/>
                  </a:cubicBezTo>
                  <a:lnTo>
                    <a:pt x="0" y="124460"/>
                  </a:lnTo>
                  <a:cubicBezTo>
                    <a:pt x="0" y="55880"/>
                    <a:pt x="55880" y="0"/>
                    <a:pt x="124460" y="0"/>
                  </a:cubicBezTo>
                  <a:lnTo>
                    <a:pt x="3679138" y="0"/>
                  </a:lnTo>
                  <a:cubicBezTo>
                    <a:pt x="3747718" y="0"/>
                    <a:pt x="3803598" y="55880"/>
                    <a:pt x="3803598" y="124460"/>
                  </a:cubicBezTo>
                  <a:lnTo>
                    <a:pt x="3803598" y="1870878"/>
                  </a:lnTo>
                  <a:cubicBezTo>
                    <a:pt x="3803598" y="1939458"/>
                    <a:pt x="3747718" y="1995338"/>
                    <a:pt x="3679138" y="1995338"/>
                  </a:cubicBezTo>
                  <a:close/>
                </a:path>
              </a:pathLst>
            </a:custGeom>
            <a:solidFill>
              <a:srgbClr val="EAF1FE"/>
            </a:solidFill>
          </p:spPr>
        </p:sp>
      </p:grpSp>
      <p:grpSp>
        <p:nvGrpSpPr>
          <p:cNvPr id="5" name="Group 5"/>
          <p:cNvGrpSpPr/>
          <p:nvPr/>
        </p:nvGrpSpPr>
        <p:grpSpPr>
          <a:xfrm>
            <a:off x="1649016" y="4933352"/>
            <a:ext cx="1157094" cy="1157094"/>
            <a:chOff x="0" y="0"/>
            <a:chExt cx="6350000" cy="6350000"/>
          </a:xfrm>
        </p:grpSpPr>
        <p:sp>
          <p:nvSpPr>
            <p:cNvPr id="6" name="Freeform 6"/>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1279FA"/>
            </a:solidFill>
          </p:spPr>
        </p:sp>
      </p:grpSp>
      <p:sp>
        <p:nvSpPr>
          <p:cNvPr id="7" name="Freeform 7"/>
          <p:cNvSpPr/>
          <p:nvPr/>
        </p:nvSpPr>
        <p:spPr>
          <a:xfrm>
            <a:off x="1948924" y="5143094"/>
            <a:ext cx="664770" cy="737609"/>
          </a:xfrm>
          <a:custGeom>
            <a:avLst/>
            <a:gdLst/>
            <a:ahLst/>
            <a:cxnLst/>
            <a:rect l="l" t="t" r="r" b="b"/>
            <a:pathLst>
              <a:path w="664770" h="737609">
                <a:moveTo>
                  <a:pt x="0" y="0"/>
                </a:moveTo>
                <a:lnTo>
                  <a:pt x="664771" y="0"/>
                </a:lnTo>
                <a:lnTo>
                  <a:pt x="664771" y="737610"/>
                </a:lnTo>
                <a:lnTo>
                  <a:pt x="0" y="737610"/>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sp>
        <p:nvSpPr>
          <p:cNvPr id="8" name="Freeform 8"/>
          <p:cNvSpPr/>
          <p:nvPr/>
        </p:nvSpPr>
        <p:spPr>
          <a:xfrm>
            <a:off x="8953324" y="551236"/>
            <a:ext cx="8415432" cy="6059488"/>
          </a:xfrm>
          <a:custGeom>
            <a:avLst/>
            <a:gdLst/>
            <a:ahLst/>
            <a:cxnLst/>
            <a:rect l="l" t="t" r="r" b="b"/>
            <a:pathLst>
              <a:path w="8415432" h="6059488">
                <a:moveTo>
                  <a:pt x="0" y="0"/>
                </a:moveTo>
                <a:lnTo>
                  <a:pt x="8415432" y="0"/>
                </a:lnTo>
                <a:lnTo>
                  <a:pt x="8415432" y="6059488"/>
                </a:lnTo>
                <a:lnTo>
                  <a:pt x="0" y="6059488"/>
                </a:lnTo>
                <a:lnTo>
                  <a:pt x="0" y="0"/>
                </a:lnTo>
                <a:close/>
              </a:path>
            </a:pathLst>
          </a:custGeom>
          <a:blipFill>
            <a:blip r:embed="rId5"/>
            <a:stretch>
              <a:fillRect/>
            </a:stretch>
          </a:blipFill>
        </p:spPr>
      </p:sp>
      <p:grpSp>
        <p:nvGrpSpPr>
          <p:cNvPr id="9" name="Group 9"/>
          <p:cNvGrpSpPr/>
          <p:nvPr/>
        </p:nvGrpSpPr>
        <p:grpSpPr>
          <a:xfrm>
            <a:off x="9345038" y="5511899"/>
            <a:ext cx="7504687" cy="3936901"/>
            <a:chOff x="0" y="0"/>
            <a:chExt cx="3803598" cy="1995338"/>
          </a:xfrm>
        </p:grpSpPr>
        <p:sp>
          <p:nvSpPr>
            <p:cNvPr id="10" name="Freeform 10"/>
            <p:cNvSpPr/>
            <p:nvPr/>
          </p:nvSpPr>
          <p:spPr>
            <a:xfrm>
              <a:off x="0" y="0"/>
              <a:ext cx="3803598" cy="1995338"/>
            </a:xfrm>
            <a:custGeom>
              <a:avLst/>
              <a:gdLst/>
              <a:ahLst/>
              <a:cxnLst/>
              <a:rect l="l" t="t" r="r" b="b"/>
              <a:pathLst>
                <a:path w="3803598" h="1995338">
                  <a:moveTo>
                    <a:pt x="3679138" y="1995338"/>
                  </a:moveTo>
                  <a:lnTo>
                    <a:pt x="124460" y="1995338"/>
                  </a:lnTo>
                  <a:cubicBezTo>
                    <a:pt x="55880" y="1995338"/>
                    <a:pt x="0" y="1939458"/>
                    <a:pt x="0" y="1870878"/>
                  </a:cubicBezTo>
                  <a:lnTo>
                    <a:pt x="0" y="124460"/>
                  </a:lnTo>
                  <a:cubicBezTo>
                    <a:pt x="0" y="55880"/>
                    <a:pt x="55880" y="0"/>
                    <a:pt x="124460" y="0"/>
                  </a:cubicBezTo>
                  <a:lnTo>
                    <a:pt x="3679138" y="0"/>
                  </a:lnTo>
                  <a:cubicBezTo>
                    <a:pt x="3747718" y="0"/>
                    <a:pt x="3803598" y="55880"/>
                    <a:pt x="3803598" y="124460"/>
                  </a:cubicBezTo>
                  <a:lnTo>
                    <a:pt x="3803598" y="1870878"/>
                  </a:lnTo>
                  <a:cubicBezTo>
                    <a:pt x="3803598" y="1939458"/>
                    <a:pt x="3747718" y="1995338"/>
                    <a:pt x="3679138" y="1995338"/>
                  </a:cubicBezTo>
                  <a:close/>
                </a:path>
              </a:pathLst>
            </a:custGeom>
            <a:solidFill>
              <a:srgbClr val="EAF1FE"/>
            </a:solidFill>
          </p:spPr>
        </p:sp>
      </p:grpSp>
      <p:grpSp>
        <p:nvGrpSpPr>
          <p:cNvPr id="11" name="Group 11"/>
          <p:cNvGrpSpPr/>
          <p:nvPr/>
        </p:nvGrpSpPr>
        <p:grpSpPr>
          <a:xfrm>
            <a:off x="9887713" y="4933352"/>
            <a:ext cx="1157094" cy="1157094"/>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1279FA"/>
            </a:solidFill>
          </p:spPr>
        </p:sp>
      </p:grpSp>
      <p:sp>
        <p:nvSpPr>
          <p:cNvPr id="13" name="Freeform 13"/>
          <p:cNvSpPr/>
          <p:nvPr/>
        </p:nvSpPr>
        <p:spPr>
          <a:xfrm>
            <a:off x="10165378" y="5166058"/>
            <a:ext cx="601764" cy="691682"/>
          </a:xfrm>
          <a:custGeom>
            <a:avLst/>
            <a:gdLst/>
            <a:ahLst/>
            <a:cxnLst/>
            <a:rect l="l" t="t" r="r" b="b"/>
            <a:pathLst>
              <a:path w="601764" h="691682">
                <a:moveTo>
                  <a:pt x="0" y="0"/>
                </a:moveTo>
                <a:lnTo>
                  <a:pt x="601764" y="0"/>
                </a:lnTo>
                <a:lnTo>
                  <a:pt x="601764" y="691682"/>
                </a:lnTo>
                <a:lnTo>
                  <a:pt x="0" y="691682"/>
                </a:lnTo>
                <a:lnTo>
                  <a:pt x="0" y="0"/>
                </a:lnTo>
                <a:close/>
              </a:path>
            </a:pathLst>
          </a:custGeom>
          <a:blipFill>
            <a:blip r:embed="rId6">
              <a:extLst>
                <a:ext uri="{96DAC541-7B7A-43D3-8B79-37D633B846F1}">
                  <asvg:svgBlip xmlns="" xmlns:asvg="http://schemas.microsoft.com/office/drawing/2016/SVG/main" r:embed="rId7"/>
                </a:ext>
              </a:extLst>
            </a:blip>
            <a:stretch>
              <a:fillRect/>
            </a:stretch>
          </a:blipFill>
        </p:spPr>
      </p:sp>
      <p:sp>
        <p:nvSpPr>
          <p:cNvPr id="14" name="TextBox 14"/>
          <p:cNvSpPr txBox="1"/>
          <p:nvPr/>
        </p:nvSpPr>
        <p:spPr>
          <a:xfrm>
            <a:off x="1219784" y="2082894"/>
            <a:ext cx="6152788" cy="1728781"/>
          </a:xfrm>
          <a:prstGeom prst="rect">
            <a:avLst/>
          </a:prstGeom>
        </p:spPr>
        <p:txBody>
          <a:bodyPr lIns="0" tIns="0" rIns="0" bIns="0" rtlCol="0" anchor="t">
            <a:spAutoFit/>
          </a:bodyPr>
          <a:lstStyle/>
          <a:p>
            <a:pPr>
              <a:lnSpc>
                <a:spcPts val="6634"/>
              </a:lnSpc>
            </a:pPr>
            <a:r>
              <a:rPr lang="en-US" sz="5622">
                <a:solidFill>
                  <a:srgbClr val="100A3A"/>
                </a:solidFill>
                <a:latin typeface="Poppins"/>
              </a:rPr>
              <a:t>Seamless Patient Experience</a:t>
            </a:r>
          </a:p>
        </p:txBody>
      </p:sp>
      <p:sp>
        <p:nvSpPr>
          <p:cNvPr id="15" name="TextBox 15"/>
          <p:cNvSpPr txBox="1"/>
          <p:nvPr/>
        </p:nvSpPr>
        <p:spPr>
          <a:xfrm>
            <a:off x="1295984" y="1398572"/>
            <a:ext cx="4176780" cy="419156"/>
          </a:xfrm>
          <a:prstGeom prst="rect">
            <a:avLst/>
          </a:prstGeom>
        </p:spPr>
        <p:txBody>
          <a:bodyPr lIns="0" tIns="0" rIns="0" bIns="0" rtlCol="0" anchor="t">
            <a:spAutoFit/>
          </a:bodyPr>
          <a:lstStyle/>
          <a:p>
            <a:pPr>
              <a:lnSpc>
                <a:spcPts val="3598"/>
              </a:lnSpc>
            </a:pPr>
            <a:r>
              <a:rPr lang="en-US" sz="2248">
                <a:solidFill>
                  <a:srgbClr val="1279FA"/>
                </a:solidFill>
                <a:latin typeface="Raleway"/>
              </a:rPr>
              <a:t>SpeedyDoc</a:t>
            </a:r>
          </a:p>
        </p:txBody>
      </p:sp>
      <p:sp>
        <p:nvSpPr>
          <p:cNvPr id="16" name="TextBox 16"/>
          <p:cNvSpPr txBox="1"/>
          <p:nvPr/>
        </p:nvSpPr>
        <p:spPr>
          <a:xfrm>
            <a:off x="1669555" y="6515474"/>
            <a:ext cx="6585308" cy="2503170"/>
          </a:xfrm>
          <a:prstGeom prst="rect">
            <a:avLst/>
          </a:prstGeom>
        </p:spPr>
        <p:txBody>
          <a:bodyPr lIns="0" tIns="0" rIns="0" bIns="0" rtlCol="0" anchor="t">
            <a:spAutoFit/>
          </a:bodyPr>
          <a:lstStyle/>
          <a:p>
            <a:pPr>
              <a:lnSpc>
                <a:spcPts val="3359"/>
              </a:lnSpc>
            </a:pPr>
            <a:r>
              <a:rPr lang="en-US" sz="2099">
                <a:solidFill>
                  <a:srgbClr val="100A3A">
                    <a:alpha val="54902"/>
                  </a:srgbClr>
                </a:solidFill>
                <a:latin typeface="Raleway Bold"/>
              </a:rPr>
              <a:t>Local Prescription Validation</a:t>
            </a:r>
            <a:r>
              <a:rPr lang="en-US" sz="2099">
                <a:solidFill>
                  <a:srgbClr val="100A3A">
                    <a:alpha val="54902"/>
                  </a:srgbClr>
                </a:solidFill>
                <a:latin typeface="Raleway"/>
              </a:rPr>
              <a:t>: Proposed diagnoses from Asian doctors are seamlessly passed on to local Canadian physicians for prescription validation. This collaborative approach ensures that the treatment plans align with local regulations and standards.</a:t>
            </a:r>
          </a:p>
          <a:p>
            <a:pPr>
              <a:lnSpc>
                <a:spcPts val="3359"/>
              </a:lnSpc>
            </a:pPr>
            <a:endParaRPr lang="en-US" sz="2099">
              <a:solidFill>
                <a:srgbClr val="100A3A">
                  <a:alpha val="54902"/>
                </a:srgbClr>
              </a:solidFill>
              <a:latin typeface="Raleway"/>
            </a:endParaRPr>
          </a:p>
        </p:txBody>
      </p:sp>
      <p:sp>
        <p:nvSpPr>
          <p:cNvPr id="17" name="TextBox 17"/>
          <p:cNvSpPr txBox="1"/>
          <p:nvPr/>
        </p:nvSpPr>
        <p:spPr>
          <a:xfrm>
            <a:off x="9804728" y="6515474"/>
            <a:ext cx="6712624" cy="2503170"/>
          </a:xfrm>
          <a:prstGeom prst="rect">
            <a:avLst/>
          </a:prstGeom>
        </p:spPr>
        <p:txBody>
          <a:bodyPr lIns="0" tIns="0" rIns="0" bIns="0" rtlCol="0" anchor="t">
            <a:spAutoFit/>
          </a:bodyPr>
          <a:lstStyle/>
          <a:p>
            <a:pPr>
              <a:lnSpc>
                <a:spcPts val="3359"/>
              </a:lnSpc>
            </a:pPr>
            <a:r>
              <a:rPr lang="en-US" sz="2099">
                <a:solidFill>
                  <a:srgbClr val="100A3A">
                    <a:alpha val="54902"/>
                  </a:srgbClr>
                </a:solidFill>
                <a:latin typeface="Raleway Bold"/>
              </a:rPr>
              <a:t>Medicine Delivery:</a:t>
            </a:r>
            <a:r>
              <a:rPr lang="en-US" sz="2099">
                <a:solidFill>
                  <a:srgbClr val="100A3A">
                    <a:alpha val="54902"/>
                  </a:srgbClr>
                </a:solidFill>
                <a:latin typeface="Raleway"/>
              </a:rPr>
              <a:t> SpeedyDoc simplifies the process of medication procurement. Prescribed medicines can be conveniently ordered through the platform and delivered directly to patients’ homes, enhancing convenience and adherence to treatment plans.</a:t>
            </a:r>
          </a:p>
          <a:p>
            <a:pPr>
              <a:lnSpc>
                <a:spcPts val="3359"/>
              </a:lnSpc>
            </a:pPr>
            <a:endParaRPr lang="en-US" sz="2099">
              <a:solidFill>
                <a:srgbClr val="100A3A">
                  <a:alpha val="54902"/>
                </a:srgbClr>
              </a:solidFill>
              <a:latin typeface="Raleway"/>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4154394" y="197516"/>
            <a:ext cx="2163305" cy="4956498"/>
          </a:xfrm>
          <a:custGeom>
            <a:avLst/>
            <a:gdLst/>
            <a:ahLst/>
            <a:cxnLst/>
            <a:rect l="l" t="t" r="r" b="b"/>
            <a:pathLst>
              <a:path w="2163305" h="4956498">
                <a:moveTo>
                  <a:pt x="0" y="0"/>
                </a:moveTo>
                <a:lnTo>
                  <a:pt x="2163304" y="0"/>
                </a:lnTo>
                <a:lnTo>
                  <a:pt x="2163304" y="4956498"/>
                </a:lnTo>
                <a:lnTo>
                  <a:pt x="0" y="4956498"/>
                </a:lnTo>
                <a:lnTo>
                  <a:pt x="0" y="0"/>
                </a:lnTo>
                <a:close/>
              </a:path>
            </a:pathLst>
          </a:custGeom>
          <a:blipFill>
            <a:blip r:embed="rId2"/>
            <a:stretch>
              <a:fillRect/>
            </a:stretch>
          </a:blipFill>
        </p:spPr>
      </p:sp>
      <p:grpSp>
        <p:nvGrpSpPr>
          <p:cNvPr id="3" name="Group 3"/>
          <p:cNvGrpSpPr/>
          <p:nvPr/>
        </p:nvGrpSpPr>
        <p:grpSpPr>
          <a:xfrm>
            <a:off x="752475" y="3873070"/>
            <a:ext cx="16230600" cy="2561887"/>
            <a:chOff x="0" y="0"/>
            <a:chExt cx="8226150" cy="1298441"/>
          </a:xfrm>
        </p:grpSpPr>
        <p:sp>
          <p:nvSpPr>
            <p:cNvPr id="4" name="Freeform 4"/>
            <p:cNvSpPr/>
            <p:nvPr/>
          </p:nvSpPr>
          <p:spPr>
            <a:xfrm>
              <a:off x="0" y="0"/>
              <a:ext cx="8226151" cy="1298441"/>
            </a:xfrm>
            <a:custGeom>
              <a:avLst/>
              <a:gdLst/>
              <a:ahLst/>
              <a:cxnLst/>
              <a:rect l="l" t="t" r="r" b="b"/>
              <a:pathLst>
                <a:path w="8226151" h="1298441">
                  <a:moveTo>
                    <a:pt x="8101690" y="1298441"/>
                  </a:moveTo>
                  <a:lnTo>
                    <a:pt x="124460" y="1298441"/>
                  </a:lnTo>
                  <a:cubicBezTo>
                    <a:pt x="55880" y="1298441"/>
                    <a:pt x="0" y="1242561"/>
                    <a:pt x="0" y="1173981"/>
                  </a:cubicBezTo>
                  <a:lnTo>
                    <a:pt x="0" y="124460"/>
                  </a:lnTo>
                  <a:cubicBezTo>
                    <a:pt x="0" y="55880"/>
                    <a:pt x="55880" y="0"/>
                    <a:pt x="124460" y="0"/>
                  </a:cubicBezTo>
                  <a:lnTo>
                    <a:pt x="8101691" y="0"/>
                  </a:lnTo>
                  <a:cubicBezTo>
                    <a:pt x="8170270" y="0"/>
                    <a:pt x="8226151" y="55880"/>
                    <a:pt x="8226151" y="124460"/>
                  </a:cubicBezTo>
                  <a:lnTo>
                    <a:pt x="8226151" y="1173981"/>
                  </a:lnTo>
                  <a:cubicBezTo>
                    <a:pt x="8226151" y="1242561"/>
                    <a:pt x="8170270" y="1298441"/>
                    <a:pt x="8101691" y="1298441"/>
                  </a:cubicBezTo>
                  <a:close/>
                </a:path>
              </a:pathLst>
            </a:custGeom>
            <a:solidFill>
              <a:srgbClr val="EAF1FE"/>
            </a:solidFill>
          </p:spPr>
        </p:sp>
      </p:grpSp>
      <p:grpSp>
        <p:nvGrpSpPr>
          <p:cNvPr id="5" name="Group 5"/>
          <p:cNvGrpSpPr/>
          <p:nvPr/>
        </p:nvGrpSpPr>
        <p:grpSpPr>
          <a:xfrm>
            <a:off x="1138388" y="3161078"/>
            <a:ext cx="1233484" cy="1233484"/>
            <a:chOff x="0" y="0"/>
            <a:chExt cx="6350000" cy="6350000"/>
          </a:xfrm>
        </p:grpSpPr>
        <p:sp>
          <p:nvSpPr>
            <p:cNvPr id="6" name="Freeform 6"/>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1279FA"/>
            </a:solidFill>
          </p:spPr>
        </p:sp>
      </p:grpSp>
      <p:sp>
        <p:nvSpPr>
          <p:cNvPr id="7" name="Freeform 7"/>
          <p:cNvSpPr/>
          <p:nvPr/>
        </p:nvSpPr>
        <p:spPr>
          <a:xfrm>
            <a:off x="1278096" y="3416698"/>
            <a:ext cx="821900" cy="722245"/>
          </a:xfrm>
          <a:custGeom>
            <a:avLst/>
            <a:gdLst/>
            <a:ahLst/>
            <a:cxnLst/>
            <a:rect l="l" t="t" r="r" b="b"/>
            <a:pathLst>
              <a:path w="821900" h="722245">
                <a:moveTo>
                  <a:pt x="0" y="0"/>
                </a:moveTo>
                <a:lnTo>
                  <a:pt x="821900" y="0"/>
                </a:lnTo>
                <a:lnTo>
                  <a:pt x="821900" y="722244"/>
                </a:lnTo>
                <a:lnTo>
                  <a:pt x="0" y="722244"/>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grpSp>
        <p:nvGrpSpPr>
          <p:cNvPr id="8" name="Group 8"/>
          <p:cNvGrpSpPr/>
          <p:nvPr/>
        </p:nvGrpSpPr>
        <p:grpSpPr>
          <a:xfrm>
            <a:off x="752475" y="7325528"/>
            <a:ext cx="16230600" cy="2561887"/>
            <a:chOff x="0" y="0"/>
            <a:chExt cx="8226150" cy="1298441"/>
          </a:xfrm>
        </p:grpSpPr>
        <p:sp>
          <p:nvSpPr>
            <p:cNvPr id="9" name="Freeform 9"/>
            <p:cNvSpPr/>
            <p:nvPr/>
          </p:nvSpPr>
          <p:spPr>
            <a:xfrm>
              <a:off x="0" y="0"/>
              <a:ext cx="8226151" cy="1298441"/>
            </a:xfrm>
            <a:custGeom>
              <a:avLst/>
              <a:gdLst/>
              <a:ahLst/>
              <a:cxnLst/>
              <a:rect l="l" t="t" r="r" b="b"/>
              <a:pathLst>
                <a:path w="8226151" h="1298441">
                  <a:moveTo>
                    <a:pt x="8101690" y="1298441"/>
                  </a:moveTo>
                  <a:lnTo>
                    <a:pt x="124460" y="1298441"/>
                  </a:lnTo>
                  <a:cubicBezTo>
                    <a:pt x="55880" y="1298441"/>
                    <a:pt x="0" y="1242561"/>
                    <a:pt x="0" y="1173981"/>
                  </a:cubicBezTo>
                  <a:lnTo>
                    <a:pt x="0" y="124460"/>
                  </a:lnTo>
                  <a:cubicBezTo>
                    <a:pt x="0" y="55880"/>
                    <a:pt x="55880" y="0"/>
                    <a:pt x="124460" y="0"/>
                  </a:cubicBezTo>
                  <a:lnTo>
                    <a:pt x="8101691" y="0"/>
                  </a:lnTo>
                  <a:cubicBezTo>
                    <a:pt x="8170270" y="0"/>
                    <a:pt x="8226151" y="55880"/>
                    <a:pt x="8226151" y="124460"/>
                  </a:cubicBezTo>
                  <a:lnTo>
                    <a:pt x="8226151" y="1173981"/>
                  </a:lnTo>
                  <a:cubicBezTo>
                    <a:pt x="8226151" y="1242561"/>
                    <a:pt x="8170270" y="1298441"/>
                    <a:pt x="8101691" y="1298441"/>
                  </a:cubicBezTo>
                  <a:close/>
                </a:path>
              </a:pathLst>
            </a:custGeom>
            <a:solidFill>
              <a:srgbClr val="F6F6F4"/>
            </a:solidFill>
          </p:spPr>
        </p:sp>
      </p:grpSp>
      <p:grpSp>
        <p:nvGrpSpPr>
          <p:cNvPr id="10" name="Group 10"/>
          <p:cNvGrpSpPr/>
          <p:nvPr/>
        </p:nvGrpSpPr>
        <p:grpSpPr>
          <a:xfrm>
            <a:off x="15317552" y="6619449"/>
            <a:ext cx="1233484" cy="1233484"/>
            <a:chOff x="0" y="0"/>
            <a:chExt cx="6350000" cy="6350000"/>
          </a:xfrm>
        </p:grpSpPr>
        <p:sp>
          <p:nvSpPr>
            <p:cNvPr id="11" name="Freeform 11"/>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1279FA"/>
            </a:solidFill>
          </p:spPr>
        </p:sp>
      </p:grpSp>
      <p:sp>
        <p:nvSpPr>
          <p:cNvPr id="12" name="Freeform 12"/>
          <p:cNvSpPr/>
          <p:nvPr/>
        </p:nvSpPr>
        <p:spPr>
          <a:xfrm>
            <a:off x="15550890" y="6870355"/>
            <a:ext cx="766808" cy="761057"/>
          </a:xfrm>
          <a:custGeom>
            <a:avLst/>
            <a:gdLst/>
            <a:ahLst/>
            <a:cxnLst/>
            <a:rect l="l" t="t" r="r" b="b"/>
            <a:pathLst>
              <a:path w="766808" h="761057">
                <a:moveTo>
                  <a:pt x="0" y="0"/>
                </a:moveTo>
                <a:lnTo>
                  <a:pt x="766808" y="0"/>
                </a:lnTo>
                <a:lnTo>
                  <a:pt x="766808" y="761057"/>
                </a:lnTo>
                <a:lnTo>
                  <a:pt x="0" y="761057"/>
                </a:lnTo>
                <a:lnTo>
                  <a:pt x="0" y="0"/>
                </a:lnTo>
                <a:close/>
              </a:path>
            </a:pathLst>
          </a:custGeom>
          <a:blipFill>
            <a:blip r:embed="rId5">
              <a:extLst>
                <a:ext uri="{96DAC541-7B7A-43D3-8B79-37D633B846F1}">
                  <asvg:svgBlip xmlns="" xmlns:asvg="http://schemas.microsoft.com/office/drawing/2016/SVG/main" r:embed="rId6"/>
                </a:ext>
              </a:extLst>
            </a:blip>
            <a:stretch>
              <a:fillRect/>
            </a:stretch>
          </a:blipFill>
        </p:spPr>
      </p:sp>
      <p:sp>
        <p:nvSpPr>
          <p:cNvPr id="13" name="TextBox 13"/>
          <p:cNvSpPr txBox="1"/>
          <p:nvPr/>
        </p:nvSpPr>
        <p:spPr>
          <a:xfrm>
            <a:off x="752475" y="1177225"/>
            <a:ext cx="6662053" cy="890581"/>
          </a:xfrm>
          <a:prstGeom prst="rect">
            <a:avLst/>
          </a:prstGeom>
        </p:spPr>
        <p:txBody>
          <a:bodyPr lIns="0" tIns="0" rIns="0" bIns="0" rtlCol="0" anchor="t">
            <a:spAutoFit/>
          </a:bodyPr>
          <a:lstStyle/>
          <a:p>
            <a:pPr>
              <a:lnSpc>
                <a:spcPts val="6634"/>
              </a:lnSpc>
            </a:pPr>
            <a:r>
              <a:rPr lang="en-US" sz="5622">
                <a:solidFill>
                  <a:srgbClr val="100A3A"/>
                </a:solidFill>
                <a:latin typeface="Poppins"/>
              </a:rPr>
              <a:t>Why SpeedyDoc? </a:t>
            </a:r>
          </a:p>
        </p:txBody>
      </p:sp>
      <p:sp>
        <p:nvSpPr>
          <p:cNvPr id="14" name="TextBox 14"/>
          <p:cNvSpPr txBox="1"/>
          <p:nvPr/>
        </p:nvSpPr>
        <p:spPr>
          <a:xfrm>
            <a:off x="828675" y="492903"/>
            <a:ext cx="4176780" cy="419156"/>
          </a:xfrm>
          <a:prstGeom prst="rect">
            <a:avLst/>
          </a:prstGeom>
        </p:spPr>
        <p:txBody>
          <a:bodyPr lIns="0" tIns="0" rIns="0" bIns="0" rtlCol="0" anchor="t">
            <a:spAutoFit/>
          </a:bodyPr>
          <a:lstStyle/>
          <a:p>
            <a:pPr>
              <a:lnSpc>
                <a:spcPts val="3598"/>
              </a:lnSpc>
            </a:pPr>
            <a:r>
              <a:rPr lang="en-US" sz="2248">
                <a:solidFill>
                  <a:srgbClr val="1279FA"/>
                </a:solidFill>
                <a:latin typeface="Raleway"/>
              </a:rPr>
              <a:t>SpeedyDoc</a:t>
            </a:r>
          </a:p>
        </p:txBody>
      </p:sp>
      <p:sp>
        <p:nvSpPr>
          <p:cNvPr id="15" name="TextBox 15"/>
          <p:cNvSpPr txBox="1"/>
          <p:nvPr/>
        </p:nvSpPr>
        <p:spPr>
          <a:xfrm>
            <a:off x="828675" y="2277355"/>
            <a:ext cx="9121862" cy="455098"/>
          </a:xfrm>
          <a:prstGeom prst="rect">
            <a:avLst/>
          </a:prstGeom>
        </p:spPr>
        <p:txBody>
          <a:bodyPr lIns="0" tIns="0" rIns="0" bIns="0" rtlCol="0" anchor="t">
            <a:spAutoFit/>
          </a:bodyPr>
          <a:lstStyle/>
          <a:p>
            <a:pPr>
              <a:lnSpc>
                <a:spcPts val="3448"/>
              </a:lnSpc>
            </a:pPr>
            <a:r>
              <a:rPr lang="en-US" sz="2922">
                <a:solidFill>
                  <a:srgbClr val="100A3A"/>
                </a:solidFill>
                <a:latin typeface="Poppins"/>
              </a:rPr>
              <a:t>Efficient Healthcare Access and General Advice.</a:t>
            </a:r>
          </a:p>
        </p:txBody>
      </p:sp>
      <p:sp>
        <p:nvSpPr>
          <p:cNvPr id="16" name="TextBox 16"/>
          <p:cNvSpPr txBox="1"/>
          <p:nvPr/>
        </p:nvSpPr>
        <p:spPr>
          <a:xfrm>
            <a:off x="1176583" y="4670692"/>
            <a:ext cx="15422078" cy="1314506"/>
          </a:xfrm>
          <a:prstGeom prst="rect">
            <a:avLst/>
          </a:prstGeom>
        </p:spPr>
        <p:txBody>
          <a:bodyPr lIns="0" tIns="0" rIns="0" bIns="0" rtlCol="0" anchor="t">
            <a:spAutoFit/>
          </a:bodyPr>
          <a:lstStyle/>
          <a:p>
            <a:pPr>
              <a:lnSpc>
                <a:spcPts val="3598"/>
              </a:lnSpc>
            </a:pPr>
            <a:r>
              <a:rPr lang="en-US" sz="2248">
                <a:solidFill>
                  <a:srgbClr val="000000"/>
                </a:solidFill>
                <a:latin typeface="Raleway Bold"/>
              </a:rPr>
              <a:t>Rapid Response Time: </a:t>
            </a:r>
            <a:r>
              <a:rPr lang="en-US" sz="2248">
                <a:solidFill>
                  <a:srgbClr val="000000"/>
                </a:solidFill>
                <a:latin typeface="Raleway"/>
              </a:rPr>
              <a:t>SpeedyDoc excels in delivering prompt medical consultations, connecting users with doctors within minutes. This immediacy contrasts sharply with the waiting times associated with traditional appointments, offering a timely and efficient healthcare experience.</a:t>
            </a:r>
          </a:p>
        </p:txBody>
      </p:sp>
      <p:sp>
        <p:nvSpPr>
          <p:cNvPr id="17" name="TextBox 17"/>
          <p:cNvSpPr txBox="1"/>
          <p:nvPr/>
        </p:nvSpPr>
        <p:spPr>
          <a:xfrm>
            <a:off x="1176583" y="8123150"/>
            <a:ext cx="15422078" cy="1314506"/>
          </a:xfrm>
          <a:prstGeom prst="rect">
            <a:avLst/>
          </a:prstGeom>
        </p:spPr>
        <p:txBody>
          <a:bodyPr lIns="0" tIns="0" rIns="0" bIns="0" rtlCol="0" anchor="t">
            <a:spAutoFit/>
          </a:bodyPr>
          <a:lstStyle/>
          <a:p>
            <a:pPr>
              <a:lnSpc>
                <a:spcPts val="3598"/>
              </a:lnSpc>
            </a:pPr>
            <a:r>
              <a:rPr lang="en-US" sz="2248">
                <a:solidFill>
                  <a:srgbClr val="000000"/>
                </a:solidFill>
                <a:latin typeface="Raleway Bold"/>
              </a:rPr>
              <a:t>Cross-Cultural Medical Insights</a:t>
            </a:r>
            <a:r>
              <a:rPr lang="en-US" sz="2248">
                <a:solidFill>
                  <a:srgbClr val="000000"/>
                </a:solidFill>
                <a:latin typeface="Raleway"/>
              </a:rPr>
              <a:t>: The global doctor network fosters cross-cultural medical insights. By leveraging diverse perspectives, SpeedyDoc ensures a well-rounded approach to diagnosis and treatment, enriching the overall healthcare journey for patients.</a:t>
            </a: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4154394" y="197516"/>
            <a:ext cx="2163305" cy="4956498"/>
          </a:xfrm>
          <a:custGeom>
            <a:avLst/>
            <a:gdLst/>
            <a:ahLst/>
            <a:cxnLst/>
            <a:rect l="l" t="t" r="r" b="b"/>
            <a:pathLst>
              <a:path w="2163305" h="4956498">
                <a:moveTo>
                  <a:pt x="0" y="0"/>
                </a:moveTo>
                <a:lnTo>
                  <a:pt x="2163304" y="0"/>
                </a:lnTo>
                <a:lnTo>
                  <a:pt x="2163304" y="4956498"/>
                </a:lnTo>
                <a:lnTo>
                  <a:pt x="0" y="4956498"/>
                </a:lnTo>
                <a:lnTo>
                  <a:pt x="0" y="0"/>
                </a:lnTo>
                <a:close/>
              </a:path>
            </a:pathLst>
          </a:custGeom>
          <a:blipFill>
            <a:blip r:embed="rId2"/>
            <a:stretch>
              <a:fillRect/>
            </a:stretch>
          </a:blipFill>
        </p:spPr>
      </p:sp>
      <p:grpSp>
        <p:nvGrpSpPr>
          <p:cNvPr id="3" name="Group 3"/>
          <p:cNvGrpSpPr/>
          <p:nvPr/>
        </p:nvGrpSpPr>
        <p:grpSpPr>
          <a:xfrm>
            <a:off x="752475" y="3873070"/>
            <a:ext cx="16230600" cy="2561887"/>
            <a:chOff x="0" y="0"/>
            <a:chExt cx="8226150" cy="1298441"/>
          </a:xfrm>
        </p:grpSpPr>
        <p:sp>
          <p:nvSpPr>
            <p:cNvPr id="4" name="Freeform 4"/>
            <p:cNvSpPr/>
            <p:nvPr/>
          </p:nvSpPr>
          <p:spPr>
            <a:xfrm>
              <a:off x="0" y="0"/>
              <a:ext cx="8226151" cy="1298441"/>
            </a:xfrm>
            <a:custGeom>
              <a:avLst/>
              <a:gdLst/>
              <a:ahLst/>
              <a:cxnLst/>
              <a:rect l="l" t="t" r="r" b="b"/>
              <a:pathLst>
                <a:path w="8226151" h="1298441">
                  <a:moveTo>
                    <a:pt x="8101690" y="1298441"/>
                  </a:moveTo>
                  <a:lnTo>
                    <a:pt x="124460" y="1298441"/>
                  </a:lnTo>
                  <a:cubicBezTo>
                    <a:pt x="55880" y="1298441"/>
                    <a:pt x="0" y="1242561"/>
                    <a:pt x="0" y="1173981"/>
                  </a:cubicBezTo>
                  <a:lnTo>
                    <a:pt x="0" y="124460"/>
                  </a:lnTo>
                  <a:cubicBezTo>
                    <a:pt x="0" y="55880"/>
                    <a:pt x="55880" y="0"/>
                    <a:pt x="124460" y="0"/>
                  </a:cubicBezTo>
                  <a:lnTo>
                    <a:pt x="8101691" y="0"/>
                  </a:lnTo>
                  <a:cubicBezTo>
                    <a:pt x="8170270" y="0"/>
                    <a:pt x="8226151" y="55880"/>
                    <a:pt x="8226151" y="124460"/>
                  </a:cubicBezTo>
                  <a:lnTo>
                    <a:pt x="8226151" y="1173981"/>
                  </a:lnTo>
                  <a:cubicBezTo>
                    <a:pt x="8226151" y="1242561"/>
                    <a:pt x="8170270" y="1298441"/>
                    <a:pt x="8101691" y="1298441"/>
                  </a:cubicBezTo>
                  <a:close/>
                </a:path>
              </a:pathLst>
            </a:custGeom>
            <a:solidFill>
              <a:srgbClr val="EAF1FE"/>
            </a:solidFill>
          </p:spPr>
        </p:sp>
      </p:grpSp>
      <p:grpSp>
        <p:nvGrpSpPr>
          <p:cNvPr id="5" name="Group 5"/>
          <p:cNvGrpSpPr/>
          <p:nvPr/>
        </p:nvGrpSpPr>
        <p:grpSpPr>
          <a:xfrm>
            <a:off x="1138388" y="3161078"/>
            <a:ext cx="1233484" cy="1233484"/>
            <a:chOff x="0" y="0"/>
            <a:chExt cx="6350000" cy="6350000"/>
          </a:xfrm>
        </p:grpSpPr>
        <p:sp>
          <p:nvSpPr>
            <p:cNvPr id="6" name="Freeform 6"/>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1279FA"/>
            </a:solidFill>
          </p:spPr>
        </p:sp>
      </p:grpSp>
      <p:grpSp>
        <p:nvGrpSpPr>
          <p:cNvPr id="7" name="Group 7"/>
          <p:cNvGrpSpPr/>
          <p:nvPr/>
        </p:nvGrpSpPr>
        <p:grpSpPr>
          <a:xfrm>
            <a:off x="752475" y="7325528"/>
            <a:ext cx="16230600" cy="2561887"/>
            <a:chOff x="0" y="0"/>
            <a:chExt cx="8226150" cy="1298441"/>
          </a:xfrm>
        </p:grpSpPr>
        <p:sp>
          <p:nvSpPr>
            <p:cNvPr id="8" name="Freeform 8"/>
            <p:cNvSpPr/>
            <p:nvPr/>
          </p:nvSpPr>
          <p:spPr>
            <a:xfrm>
              <a:off x="0" y="0"/>
              <a:ext cx="8226151" cy="1298441"/>
            </a:xfrm>
            <a:custGeom>
              <a:avLst/>
              <a:gdLst/>
              <a:ahLst/>
              <a:cxnLst/>
              <a:rect l="l" t="t" r="r" b="b"/>
              <a:pathLst>
                <a:path w="8226151" h="1298441">
                  <a:moveTo>
                    <a:pt x="8101690" y="1298441"/>
                  </a:moveTo>
                  <a:lnTo>
                    <a:pt x="124460" y="1298441"/>
                  </a:lnTo>
                  <a:cubicBezTo>
                    <a:pt x="55880" y="1298441"/>
                    <a:pt x="0" y="1242561"/>
                    <a:pt x="0" y="1173981"/>
                  </a:cubicBezTo>
                  <a:lnTo>
                    <a:pt x="0" y="124460"/>
                  </a:lnTo>
                  <a:cubicBezTo>
                    <a:pt x="0" y="55880"/>
                    <a:pt x="55880" y="0"/>
                    <a:pt x="124460" y="0"/>
                  </a:cubicBezTo>
                  <a:lnTo>
                    <a:pt x="8101691" y="0"/>
                  </a:lnTo>
                  <a:cubicBezTo>
                    <a:pt x="8170270" y="0"/>
                    <a:pt x="8226151" y="55880"/>
                    <a:pt x="8226151" y="124460"/>
                  </a:cubicBezTo>
                  <a:lnTo>
                    <a:pt x="8226151" y="1173981"/>
                  </a:lnTo>
                  <a:cubicBezTo>
                    <a:pt x="8226151" y="1242561"/>
                    <a:pt x="8170270" y="1298441"/>
                    <a:pt x="8101691" y="1298441"/>
                  </a:cubicBezTo>
                  <a:close/>
                </a:path>
              </a:pathLst>
            </a:custGeom>
            <a:solidFill>
              <a:srgbClr val="F6F6F4"/>
            </a:solidFill>
          </p:spPr>
        </p:sp>
      </p:grpSp>
      <p:grpSp>
        <p:nvGrpSpPr>
          <p:cNvPr id="9" name="Group 9"/>
          <p:cNvGrpSpPr/>
          <p:nvPr/>
        </p:nvGrpSpPr>
        <p:grpSpPr>
          <a:xfrm>
            <a:off x="15317552" y="6619449"/>
            <a:ext cx="1233484" cy="1233484"/>
            <a:chOff x="0" y="0"/>
            <a:chExt cx="6350000" cy="6350000"/>
          </a:xfrm>
        </p:grpSpPr>
        <p:sp>
          <p:nvSpPr>
            <p:cNvPr id="10" name="Freeform 10"/>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1279FA"/>
            </a:solidFill>
          </p:spPr>
        </p:sp>
      </p:grpSp>
      <p:sp>
        <p:nvSpPr>
          <p:cNvPr id="11" name="Freeform 11"/>
          <p:cNvSpPr/>
          <p:nvPr/>
        </p:nvSpPr>
        <p:spPr>
          <a:xfrm>
            <a:off x="1314709" y="3294616"/>
            <a:ext cx="880844" cy="909258"/>
          </a:xfrm>
          <a:custGeom>
            <a:avLst/>
            <a:gdLst/>
            <a:ahLst/>
            <a:cxnLst/>
            <a:rect l="l" t="t" r="r" b="b"/>
            <a:pathLst>
              <a:path w="880844" h="909258">
                <a:moveTo>
                  <a:pt x="0" y="0"/>
                </a:moveTo>
                <a:lnTo>
                  <a:pt x="880843" y="0"/>
                </a:lnTo>
                <a:lnTo>
                  <a:pt x="880843" y="909258"/>
                </a:lnTo>
                <a:lnTo>
                  <a:pt x="0" y="909258"/>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sp>
        <p:nvSpPr>
          <p:cNvPr id="12" name="Freeform 12"/>
          <p:cNvSpPr/>
          <p:nvPr/>
        </p:nvSpPr>
        <p:spPr>
          <a:xfrm>
            <a:off x="15564857" y="6847145"/>
            <a:ext cx="757926" cy="745609"/>
          </a:xfrm>
          <a:custGeom>
            <a:avLst/>
            <a:gdLst/>
            <a:ahLst/>
            <a:cxnLst/>
            <a:rect l="l" t="t" r="r" b="b"/>
            <a:pathLst>
              <a:path w="757926" h="745609">
                <a:moveTo>
                  <a:pt x="0" y="0"/>
                </a:moveTo>
                <a:lnTo>
                  <a:pt x="757925" y="0"/>
                </a:lnTo>
                <a:lnTo>
                  <a:pt x="757925" y="745610"/>
                </a:lnTo>
                <a:lnTo>
                  <a:pt x="0" y="745610"/>
                </a:lnTo>
                <a:lnTo>
                  <a:pt x="0" y="0"/>
                </a:lnTo>
                <a:close/>
              </a:path>
            </a:pathLst>
          </a:custGeom>
          <a:blipFill>
            <a:blip r:embed="rId5">
              <a:extLst>
                <a:ext uri="{96DAC541-7B7A-43D3-8B79-37D633B846F1}">
                  <asvg:svgBlip xmlns="" xmlns:asvg="http://schemas.microsoft.com/office/drawing/2016/SVG/main" r:embed="rId6"/>
                </a:ext>
              </a:extLst>
            </a:blip>
            <a:stretch>
              <a:fillRect/>
            </a:stretch>
          </a:blipFill>
        </p:spPr>
      </p:sp>
      <p:sp>
        <p:nvSpPr>
          <p:cNvPr id="13" name="TextBox 13"/>
          <p:cNvSpPr txBox="1"/>
          <p:nvPr/>
        </p:nvSpPr>
        <p:spPr>
          <a:xfrm>
            <a:off x="752475" y="1177225"/>
            <a:ext cx="6662053" cy="890581"/>
          </a:xfrm>
          <a:prstGeom prst="rect">
            <a:avLst/>
          </a:prstGeom>
        </p:spPr>
        <p:txBody>
          <a:bodyPr lIns="0" tIns="0" rIns="0" bIns="0" rtlCol="0" anchor="t">
            <a:spAutoFit/>
          </a:bodyPr>
          <a:lstStyle/>
          <a:p>
            <a:pPr>
              <a:lnSpc>
                <a:spcPts val="6634"/>
              </a:lnSpc>
            </a:pPr>
            <a:r>
              <a:rPr lang="en-US" sz="5622">
                <a:solidFill>
                  <a:srgbClr val="100A3A"/>
                </a:solidFill>
                <a:latin typeface="Poppins"/>
              </a:rPr>
              <a:t>Why SpeedyDoc? </a:t>
            </a:r>
          </a:p>
        </p:txBody>
      </p:sp>
      <p:sp>
        <p:nvSpPr>
          <p:cNvPr id="14" name="TextBox 14"/>
          <p:cNvSpPr txBox="1"/>
          <p:nvPr/>
        </p:nvSpPr>
        <p:spPr>
          <a:xfrm>
            <a:off x="828675" y="492903"/>
            <a:ext cx="4176780" cy="419156"/>
          </a:xfrm>
          <a:prstGeom prst="rect">
            <a:avLst/>
          </a:prstGeom>
        </p:spPr>
        <p:txBody>
          <a:bodyPr lIns="0" tIns="0" rIns="0" bIns="0" rtlCol="0" anchor="t">
            <a:spAutoFit/>
          </a:bodyPr>
          <a:lstStyle/>
          <a:p>
            <a:pPr>
              <a:lnSpc>
                <a:spcPts val="3598"/>
              </a:lnSpc>
            </a:pPr>
            <a:r>
              <a:rPr lang="en-US" sz="2248">
                <a:solidFill>
                  <a:srgbClr val="1279FA"/>
                </a:solidFill>
                <a:latin typeface="Raleway"/>
              </a:rPr>
              <a:t>SpeedyDoc</a:t>
            </a:r>
          </a:p>
        </p:txBody>
      </p:sp>
      <p:sp>
        <p:nvSpPr>
          <p:cNvPr id="15" name="TextBox 15"/>
          <p:cNvSpPr txBox="1"/>
          <p:nvPr/>
        </p:nvSpPr>
        <p:spPr>
          <a:xfrm>
            <a:off x="828675" y="2277355"/>
            <a:ext cx="9121862" cy="455098"/>
          </a:xfrm>
          <a:prstGeom prst="rect">
            <a:avLst/>
          </a:prstGeom>
        </p:spPr>
        <p:txBody>
          <a:bodyPr lIns="0" tIns="0" rIns="0" bIns="0" rtlCol="0" anchor="t">
            <a:spAutoFit/>
          </a:bodyPr>
          <a:lstStyle/>
          <a:p>
            <a:pPr>
              <a:lnSpc>
                <a:spcPts val="3448"/>
              </a:lnSpc>
            </a:pPr>
            <a:r>
              <a:rPr lang="en-US" sz="2922">
                <a:solidFill>
                  <a:srgbClr val="100A3A"/>
                </a:solidFill>
                <a:latin typeface="Poppins"/>
              </a:rPr>
              <a:t>Efficient Healthcare Access and General Advice.</a:t>
            </a:r>
          </a:p>
        </p:txBody>
      </p:sp>
      <p:sp>
        <p:nvSpPr>
          <p:cNvPr id="16" name="TextBox 16"/>
          <p:cNvSpPr txBox="1"/>
          <p:nvPr/>
        </p:nvSpPr>
        <p:spPr>
          <a:xfrm>
            <a:off x="1176583" y="4670692"/>
            <a:ext cx="15422078" cy="1314506"/>
          </a:xfrm>
          <a:prstGeom prst="rect">
            <a:avLst/>
          </a:prstGeom>
        </p:spPr>
        <p:txBody>
          <a:bodyPr lIns="0" tIns="0" rIns="0" bIns="0" rtlCol="0" anchor="t">
            <a:spAutoFit/>
          </a:bodyPr>
          <a:lstStyle/>
          <a:p>
            <a:pPr>
              <a:lnSpc>
                <a:spcPts val="3598"/>
              </a:lnSpc>
            </a:pPr>
            <a:r>
              <a:rPr lang="en-US" sz="2248">
                <a:solidFill>
                  <a:srgbClr val="000000"/>
                </a:solidFill>
                <a:latin typeface="Raleway Bold"/>
              </a:rPr>
              <a:t>Convenient Medicine Procurement: </a:t>
            </a:r>
            <a:r>
              <a:rPr lang="en-US" sz="2248">
                <a:solidFill>
                  <a:srgbClr val="000000"/>
                </a:solidFill>
                <a:latin typeface="Raleway"/>
              </a:rPr>
              <a:t>SpeedyDoc streamlines the medication procurement process, eliminating the hassle of visiting physical pharmacies. Patients can order prescribed medicines through the platform, promoting medication adherence and timely treatment.</a:t>
            </a:r>
          </a:p>
        </p:txBody>
      </p:sp>
      <p:sp>
        <p:nvSpPr>
          <p:cNvPr id="17" name="TextBox 17"/>
          <p:cNvSpPr txBox="1"/>
          <p:nvPr/>
        </p:nvSpPr>
        <p:spPr>
          <a:xfrm>
            <a:off x="1176583" y="7962844"/>
            <a:ext cx="15422078" cy="1314506"/>
          </a:xfrm>
          <a:prstGeom prst="rect">
            <a:avLst/>
          </a:prstGeom>
        </p:spPr>
        <p:txBody>
          <a:bodyPr lIns="0" tIns="0" rIns="0" bIns="0" rtlCol="0" anchor="t">
            <a:spAutoFit/>
          </a:bodyPr>
          <a:lstStyle/>
          <a:p>
            <a:pPr>
              <a:lnSpc>
                <a:spcPts val="3598"/>
              </a:lnSpc>
            </a:pPr>
            <a:r>
              <a:rPr lang="en-US" sz="2248">
                <a:solidFill>
                  <a:srgbClr val="000000"/>
                </a:solidFill>
                <a:latin typeface="Raleway Bold"/>
              </a:rPr>
              <a:t>General Advice and Over-the-Counter Support:</a:t>
            </a:r>
            <a:r>
              <a:rPr lang="en-US" sz="2248">
                <a:solidFill>
                  <a:srgbClr val="000000"/>
                </a:solidFill>
                <a:latin typeface="Raleway"/>
              </a:rPr>
              <a:t> In compliance with Canadian regulations, SpeedyDoc provides invaluable general medical advice and over-the-counter solutions. While it does not replace professional medical care, it serves as a valuable resource for non-prescription needs, aligning with the country's healthcare regulations.</a:t>
            </a: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TotalTime>
  <Words>2353</Words>
  <Application>Microsoft Office PowerPoint</Application>
  <PresentationFormat>Custom</PresentationFormat>
  <Paragraphs>188</Paragraphs>
  <Slides>26</Slides>
  <Notes>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26</vt:i4>
      </vt:variant>
    </vt:vector>
  </HeadingPairs>
  <TitlesOfParts>
    <vt:vector size="38" baseType="lpstr">
      <vt:lpstr>Raleway Bold</vt:lpstr>
      <vt:lpstr>Poppins Italics</vt:lpstr>
      <vt:lpstr>Montserrat Classic</vt:lpstr>
      <vt:lpstr>Poppins Bold</vt:lpstr>
      <vt:lpstr>Arial</vt:lpstr>
      <vt:lpstr>Open Sans</vt:lpstr>
      <vt:lpstr>Poppins</vt:lpstr>
      <vt:lpstr>Open Sans Bold</vt:lpstr>
      <vt:lpstr>Varela Round</vt:lpstr>
      <vt:lpstr>Calibri</vt:lpstr>
      <vt:lpstr>Raleway</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Modern Company Business Profile Presentation</dc:title>
  <cp:lastModifiedBy>faiz naseem</cp:lastModifiedBy>
  <cp:revision>9</cp:revision>
  <dcterms:created xsi:type="dcterms:W3CDTF">2006-08-16T00:00:00Z</dcterms:created>
  <dcterms:modified xsi:type="dcterms:W3CDTF">2023-12-26T13:02:39Z</dcterms:modified>
  <dc:identifier>DAF0-WWn5d0</dc:identifier>
</cp:coreProperties>
</file>